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57" r:id="rId3"/>
    <p:sldId id="264" r:id="rId4"/>
    <p:sldId id="265" r:id="rId5"/>
    <p:sldId id="260" r:id="rId6"/>
    <p:sldId id="261" r:id="rId7"/>
    <p:sldId id="262" r:id="rId8"/>
    <p:sldId id="263" r:id="rId9"/>
    <p:sldId id="266" r:id="rId10"/>
    <p:sldId id="276" r:id="rId11"/>
    <p:sldId id="267" r:id="rId12"/>
    <p:sldId id="269" r:id="rId13"/>
    <p:sldId id="277" r:id="rId14"/>
    <p:sldId id="268" r:id="rId15"/>
    <p:sldId id="27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A61D3D-81F7-4C5A-A801-C2ACD620F5C6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57F3B7-7B55-47B9-8556-99C4AFDF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83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D238F-BF33-43A8-9143-0167E394C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9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F5E48-C30F-4F3D-883E-FCCCB06E9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FC5DB-A8ED-42D1-87EB-444EA664D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42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FF7E9-F5B5-47DD-9038-8A919FCA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140F8-5D7A-4D22-98D4-A1702DCE9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15175-83FA-420C-9D99-EB81C6F8B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5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067B-E4FE-4F5F-9927-399E3B551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7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67143-572F-441B-A268-FD01D070F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8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C2FCE-9587-4151-85DC-34533EB1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1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5CE3-1391-450B-AAC7-D892042B8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6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0205-966B-45B0-B47B-5A17E12AE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4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6409C-BBB0-453C-9F34-05A6C1A92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7EA69-9732-4AF2-9167-1CE01DE82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6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9B8E4E4-77BA-4F37-8B97-AFAA8E43E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2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2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25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922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22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22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23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Pythagorean Identities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U6 </a:t>
            </a:r>
            <a:r>
              <a:rPr lang="en-US" dirty="0" smtClean="0"/>
              <a:t>Day </a:t>
            </a:r>
            <a:r>
              <a:rPr lang="en-US" dirty="0"/>
              <a:t>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077200" cy="6858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Use identities to find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sin x, cos x, tan 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251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 Given sin x = -2/3 and x is in quadrant III, find cos x and tan x.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Or…make a triangle</a:t>
            </a:r>
            <a:r>
              <a:rPr lang="en-US" altLang="en-US" dirty="0" smtClean="0">
                <a:sym typeface="Wingdings" panose="05000000000000000000" pitchFamily="2" charset="2"/>
              </a:rPr>
              <a:t></a:t>
            </a:r>
            <a:endParaRPr lang="en-US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0" y="4343400"/>
                <a:ext cx="7086600" cy="1355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c</a:t>
                </a:r>
                <a:r>
                  <a:rPr lang="en-US" sz="4000" dirty="0" smtClean="0"/>
                  <a:t>os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/>
                  <a:t>       tan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US" sz="4000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343400"/>
                <a:ext cx="7086600" cy="1355756"/>
              </a:xfrm>
              <a:prstGeom prst="rect">
                <a:avLst/>
              </a:prstGeom>
              <a:blipFill rotWithShape="1"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4927" y="762000"/>
            <a:ext cx="7162800" cy="9144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Simplifying Expressions!</a:t>
            </a:r>
            <a:br>
              <a:rPr lang="en-US" altLang="en-US" sz="4000" b="1" dirty="0" smtClean="0"/>
            </a:br>
            <a:r>
              <a:rPr lang="en-US" altLang="en-US" sz="4000" dirty="0" smtClean="0"/>
              <a:t>Ex.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87137"/>
            <a:ext cx="7696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           </a:t>
            </a:r>
            <a:r>
              <a:rPr lang="en-US" altLang="en-US" sz="3600" dirty="0" smtClean="0"/>
              <a:t>sin x cos x – sin x</a:t>
            </a:r>
            <a:endParaRPr lang="en-US" alt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31242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kern="0" dirty="0" smtClean="0"/>
              <a:t>             </a:t>
            </a:r>
            <a:r>
              <a:rPr lang="en-US" altLang="en-US" sz="3600" kern="0" dirty="0" smtClean="0"/>
              <a:t>sin x (cos x – 1)</a:t>
            </a:r>
            <a:endParaRPr lang="en-US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Factoring Trig Expressions  </a:t>
            </a:r>
            <a:r>
              <a:rPr lang="en-US" altLang="en-US" sz="3600" dirty="0" smtClean="0"/>
              <a:t>Ex.2</a:t>
            </a:r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9684540"/>
              </p:ext>
            </p:extLst>
          </p:nvPr>
        </p:nvGraphicFramePr>
        <p:xfrm>
          <a:off x="2590800" y="1981200"/>
          <a:ext cx="23828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238283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395274"/>
              </p:ext>
            </p:extLst>
          </p:nvPr>
        </p:nvGraphicFramePr>
        <p:xfrm>
          <a:off x="1447800" y="3276600"/>
          <a:ext cx="48688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5" imgW="1193760" imgH="203040" progId="Equation.3">
                  <p:embed/>
                </p:oleObj>
              </mc:Choice>
              <mc:Fallback>
                <p:oleObj name="Equation" r:id="rId5" imgW="11937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486886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Factoring Trig Expressions  </a:t>
            </a:r>
            <a:r>
              <a:rPr lang="en-US" altLang="en-US" sz="3600" dirty="0" smtClean="0"/>
              <a:t>Ex.3</a:t>
            </a:r>
          </a:p>
        </p:txBody>
      </p:sp>
      <p:graphicFrame>
        <p:nvGraphicFramePr>
          <p:cNvPr id="4099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5514633"/>
              </p:ext>
            </p:extLst>
          </p:nvPr>
        </p:nvGraphicFramePr>
        <p:xfrm>
          <a:off x="2133600" y="1905000"/>
          <a:ext cx="472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3" imgW="1155600" imgH="203040" progId="Equation.3">
                  <p:embed/>
                </p:oleObj>
              </mc:Choice>
              <mc:Fallback>
                <p:oleObj name="Equation" r:id="rId3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05000"/>
                        <a:ext cx="47244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89246"/>
              </p:ext>
            </p:extLst>
          </p:nvPr>
        </p:nvGraphicFramePr>
        <p:xfrm>
          <a:off x="890588" y="3505200"/>
          <a:ext cx="71389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5" imgW="1346040" imgH="203040" progId="Equation.3">
                  <p:embed/>
                </p:oleObj>
              </mc:Choice>
              <mc:Fallback>
                <p:oleObj name="Equation" r:id="rId5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3505200"/>
                        <a:ext cx="7138987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28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Simplifying Expressions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smtClean="0"/>
              <a:t>Ex.4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4572000"/>
            <a:ext cx="37719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Hint: get a common      denominator</a:t>
            </a:r>
            <a:r>
              <a:rPr lang="en-US" altLang="en-US" sz="2800" dirty="0" smtClean="0">
                <a:sym typeface="Wingdings" panose="05000000000000000000" pitchFamily="2" charset="2"/>
              </a:rPr>
              <a:t></a:t>
            </a:r>
            <a:endParaRPr lang="en-US" altLang="en-US" dirty="0" smtClean="0"/>
          </a:p>
        </p:txBody>
      </p:sp>
      <p:graphicFrame>
        <p:nvGraphicFramePr>
          <p:cNvPr id="3074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4436173"/>
              </p:ext>
            </p:extLst>
          </p:nvPr>
        </p:nvGraphicFramePr>
        <p:xfrm>
          <a:off x="2362200" y="2590800"/>
          <a:ext cx="34417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90800"/>
                        <a:ext cx="34417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72200" y="2895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csc </a:t>
            </a:r>
            <a:r>
              <a:rPr lang="el-GR" sz="4000" i="1" dirty="0" smtClean="0"/>
              <a:t>θ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7848600" cy="4876800"/>
          </a:xfrm>
        </p:spPr>
        <p:txBody>
          <a:bodyPr/>
          <a:lstStyle/>
          <a:p>
            <a:r>
              <a:rPr lang="en-US" b="1" dirty="0" smtClean="0"/>
              <a:t>Remember the Pythagorean Identity!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altLang="en-US" b="1" dirty="0" smtClean="0"/>
              <a:t>sin</a:t>
            </a:r>
            <a:r>
              <a:rPr lang="en-US" altLang="en-US" b="1" baseline="30000" dirty="0" smtClean="0"/>
              <a:t>2</a:t>
            </a:r>
            <a:r>
              <a:rPr lang="en-US" altLang="en-US" b="1" dirty="0" smtClean="0"/>
              <a:t>x + cos</a:t>
            </a:r>
            <a:r>
              <a:rPr lang="en-US" altLang="en-US" b="1" baseline="30000" dirty="0" smtClean="0"/>
              <a:t>2</a:t>
            </a:r>
            <a:r>
              <a:rPr lang="en-US" altLang="en-US" b="1" dirty="0" smtClean="0"/>
              <a:t>x = 1</a:t>
            </a:r>
            <a:br>
              <a:rPr lang="en-US" alt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68707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an Identity?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962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Equations are conditional.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    Ex. 7 = 2x + 3   Only true if…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/>
              <a:t>BUT</a:t>
            </a:r>
            <a:r>
              <a:rPr lang="en-US" altLang="en-US" sz="2800" dirty="0" smtClean="0"/>
              <a:t>… an Identity is </a:t>
            </a:r>
            <a:r>
              <a:rPr lang="en-US" altLang="en-US" sz="2800" b="1" dirty="0" smtClean="0"/>
              <a:t>ALWAYS TRUE,</a:t>
            </a:r>
            <a:r>
              <a:rPr lang="en-US" altLang="en-US" sz="2800" dirty="0" smtClean="0"/>
              <a:t> regardless of the value of the variable.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     Ex. 2(x-1) = 2x – 2       True if x is…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492" y="304800"/>
            <a:ext cx="68707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Reciprocal Identities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239000" cy="3657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sin x = 				csc x =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cos x = 				sec x =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tan x = 				cot x = </a:t>
            </a:r>
          </a:p>
        </p:txBody>
      </p:sp>
      <p:graphicFrame>
        <p:nvGraphicFramePr>
          <p:cNvPr id="1434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905000"/>
          <a:ext cx="712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5000"/>
                        <a:ext cx="712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2438400" y="1905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1434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38400" y="2819400"/>
          <a:ext cx="688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5" imgW="355320" imgH="393480" progId="Equation.3">
                  <p:embed/>
                </p:oleObj>
              </mc:Choice>
              <mc:Fallback>
                <p:oleObj name="Equation" r:id="rId5" imgW="3553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6889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438400" y="3962400"/>
          <a:ext cx="6207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7" imgW="355320" imgH="393480" progId="Equation.3">
                  <p:embed/>
                </p:oleObj>
              </mc:Choice>
              <mc:Fallback>
                <p:oleObj name="Equation" r:id="rId7" imgW="3553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6207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6705600" y="1905000"/>
          <a:ext cx="619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905000"/>
                        <a:ext cx="6191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6705600" y="2819400"/>
          <a:ext cx="784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1" imgW="368280" imgH="393480" progId="Equation.3">
                  <p:embed/>
                </p:oleObj>
              </mc:Choice>
              <mc:Fallback>
                <p:oleObj name="Equation" r:id="rId11" imgW="3682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819400"/>
                        <a:ext cx="7842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6705600" y="3810000"/>
          <a:ext cx="712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3" imgW="368280" imgH="393480" progId="Equation.3">
                  <p:embed/>
                </p:oleObj>
              </mc:Choice>
              <mc:Fallback>
                <p:oleObj name="Equation" r:id="rId13" imgW="3682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10000"/>
                        <a:ext cx="712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81200" y="5105400"/>
            <a:ext cx="5589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You already know these!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Quotient Identities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495800" cy="3657600"/>
          </a:xfrm>
        </p:spPr>
        <p:txBody>
          <a:bodyPr/>
          <a:lstStyle/>
          <a:p>
            <a:pPr lvl="4" eaLnBrk="1" hangingPunct="1">
              <a:buFontTx/>
              <a:buNone/>
            </a:pPr>
            <a:endParaRPr lang="en-US" altLang="en-US" sz="2800" dirty="0" smtClean="0"/>
          </a:p>
          <a:p>
            <a:pPr lvl="4" eaLnBrk="1" hangingPunct="1">
              <a:buFontTx/>
              <a:buNone/>
            </a:pPr>
            <a:r>
              <a:rPr lang="en-US" altLang="en-US" sz="3200" dirty="0" smtClean="0"/>
              <a:t>    tan </a:t>
            </a:r>
            <a:r>
              <a:rPr lang="el-GR" altLang="en-US" sz="3200" i="1" dirty="0" smtClean="0"/>
              <a:t>θ</a:t>
            </a:r>
            <a:r>
              <a:rPr lang="en-US" altLang="en-US" sz="3200" i="1" dirty="0" smtClean="0"/>
              <a:t>  </a:t>
            </a:r>
            <a:r>
              <a:rPr lang="en-US" altLang="en-US" sz="3200" dirty="0" smtClean="0"/>
              <a:t>=</a:t>
            </a:r>
            <a:r>
              <a:rPr lang="en-US" altLang="en-US" sz="2800" dirty="0" smtClean="0"/>
              <a:t> </a:t>
            </a:r>
          </a:p>
          <a:p>
            <a:pPr lvl="4" eaLnBrk="1" hangingPunct="1">
              <a:buFontTx/>
              <a:buNone/>
            </a:pPr>
            <a:endParaRPr lang="en-US" altLang="en-US" sz="2800" dirty="0" smtClean="0"/>
          </a:p>
          <a:p>
            <a:pPr lvl="4" eaLnBrk="1" hangingPunct="1">
              <a:buFontTx/>
              <a:buNone/>
            </a:pPr>
            <a:endParaRPr lang="en-US" altLang="en-US" sz="2800" dirty="0"/>
          </a:p>
          <a:p>
            <a:pPr lvl="4" eaLnBrk="1" hangingPunct="1">
              <a:buFontTx/>
              <a:buNone/>
            </a:pPr>
            <a:r>
              <a:rPr lang="en-US" altLang="en-US" sz="2800" dirty="0" smtClean="0"/>
              <a:t>So,   </a:t>
            </a:r>
            <a:r>
              <a:rPr lang="en-US" altLang="en-US" sz="3200" dirty="0" smtClean="0"/>
              <a:t>cot </a:t>
            </a:r>
            <a:r>
              <a:rPr lang="el-GR" altLang="en-US" sz="3200" i="1" dirty="0" smtClean="0"/>
              <a:t>θ</a:t>
            </a:r>
            <a:r>
              <a:rPr lang="en-US" altLang="en-US" sz="3200" dirty="0" smtClean="0"/>
              <a:t> =</a:t>
            </a:r>
            <a:r>
              <a:rPr lang="en-US" altLang="en-US" sz="2800" dirty="0" smtClean="0"/>
              <a:t> 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9162380"/>
              </p:ext>
            </p:extLst>
          </p:nvPr>
        </p:nvGraphicFramePr>
        <p:xfrm>
          <a:off x="4343400" y="2286000"/>
          <a:ext cx="958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9588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6332693"/>
              </p:ext>
            </p:extLst>
          </p:nvPr>
        </p:nvGraphicFramePr>
        <p:xfrm>
          <a:off x="4724400" y="3733800"/>
          <a:ext cx="10302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380880" imgH="393480" progId="Equation.3">
                  <p:embed/>
                </p:oleObj>
              </mc:Choice>
              <mc:Fallback>
                <p:oleObj name="Equation" r:id="rId5" imgW="3808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10302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38400" y="5635083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See how many you know already?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Pythagorean Identities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96200" cy="3352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           </a:t>
            </a:r>
            <a:r>
              <a:rPr lang="en-US" altLang="en-US" sz="3600" b="1" dirty="0" smtClean="0"/>
              <a:t>sin</a:t>
            </a:r>
            <a:r>
              <a:rPr lang="en-US" altLang="en-US" sz="3600" b="1" baseline="30000" dirty="0" smtClean="0"/>
              <a:t>2</a:t>
            </a:r>
            <a:r>
              <a:rPr lang="en-US" altLang="en-US" sz="3600" b="1" dirty="0" smtClean="0"/>
              <a:t>x + cos</a:t>
            </a:r>
            <a:r>
              <a:rPr lang="en-US" altLang="en-US" sz="3600" b="1" baseline="30000" dirty="0" smtClean="0"/>
              <a:t>2</a:t>
            </a:r>
            <a:r>
              <a:rPr lang="en-US" altLang="en-US" sz="3600" b="1" dirty="0" smtClean="0"/>
              <a:t>x = 1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Is this always true?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If x is any angle?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That’s because…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7000" y="3505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81700" y="4724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/>
          <p:cNvSpPr>
            <a:spLocks noChangeArrowheads="1"/>
          </p:cNvSpPr>
          <p:nvPr/>
        </p:nvSpPr>
        <p:spPr bwMode="auto">
          <a:xfrm flipH="1">
            <a:off x="1995913" y="762000"/>
            <a:ext cx="3276600" cy="1752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72390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  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						  y = </a:t>
            </a:r>
            <a:r>
              <a:rPr lang="en-US" altLang="en-US" sz="2400" dirty="0" smtClean="0"/>
              <a:t>sin</a:t>
            </a:r>
            <a:r>
              <a:rPr lang="en-US" altLang="en-US" sz="2400" i="1" dirty="0" smtClean="0">
                <a:latin typeface="Symbol" pitchFamily="18" charset="2"/>
              </a:rPr>
              <a:t>q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                  </a:t>
            </a:r>
            <a:r>
              <a:rPr lang="en-US" altLang="en-US" sz="2800" i="1" dirty="0" smtClean="0">
                <a:latin typeface="Symbol" pitchFamily="18" charset="2"/>
              </a:rPr>
              <a:t>q</a:t>
            </a:r>
            <a:endParaRPr lang="en-US" altLang="en-US" sz="2800" dirty="0" smtClean="0"/>
          </a:p>
          <a:p>
            <a:pPr lvl="4" eaLnBrk="1" hangingPunct="1">
              <a:lnSpc>
                <a:spcPct val="90000"/>
              </a:lnSpc>
              <a:buNone/>
            </a:pPr>
            <a:r>
              <a:rPr lang="en-US" altLang="en-US" sz="1800" dirty="0" smtClean="0"/>
              <a:t>              </a:t>
            </a:r>
            <a:r>
              <a:rPr lang="en-US" altLang="en-US" sz="1800" b="1" dirty="0" smtClean="0"/>
              <a:t>X = cos </a:t>
            </a:r>
            <a:r>
              <a:rPr lang="en-US" altLang="en-US" sz="1800" i="1" dirty="0" smtClean="0">
                <a:latin typeface="Symbol" pitchFamily="18" charset="2"/>
              </a:rPr>
              <a:t>q</a:t>
            </a:r>
            <a:endParaRPr lang="en-US" altLang="en-US" sz="1800" b="1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 b="1" dirty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 b="1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3200" b="1" dirty="0" smtClean="0"/>
              <a:t>In the unit circle,  x</a:t>
            </a:r>
            <a:r>
              <a:rPr lang="en-US" altLang="en-US" sz="3200" b="1" baseline="30000" dirty="0" smtClean="0"/>
              <a:t>2 </a:t>
            </a:r>
            <a:r>
              <a:rPr lang="en-US" altLang="en-US" sz="3200" b="1" dirty="0" smtClean="0"/>
              <a:t>+ y</a:t>
            </a:r>
            <a:r>
              <a:rPr lang="en-US" altLang="en-US" sz="3200" b="1" baseline="30000" dirty="0" smtClean="0"/>
              <a:t>2</a:t>
            </a:r>
            <a:r>
              <a:rPr lang="en-US" altLang="en-US" sz="3200" b="1" dirty="0" smtClean="0"/>
              <a:t> = 1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95913" y="4419600"/>
            <a:ext cx="6032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kern="0" dirty="0" smtClean="0"/>
              <a:t>So… sin</a:t>
            </a:r>
            <a:r>
              <a:rPr lang="en-US" altLang="en-US" kern="0" baseline="30000" dirty="0" smtClean="0"/>
              <a:t>2</a:t>
            </a:r>
            <a:r>
              <a:rPr lang="en-US" altLang="en-US" kern="0" dirty="0" smtClean="0"/>
              <a:t>x + cos</a:t>
            </a:r>
            <a:r>
              <a:rPr lang="en-US" altLang="en-US" kern="0" baseline="30000" dirty="0" smtClean="0"/>
              <a:t>2</a:t>
            </a:r>
            <a:r>
              <a:rPr lang="en-US" altLang="en-US" kern="0" dirty="0" smtClean="0"/>
              <a:t>x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762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What about this?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3191" y="3962400"/>
            <a:ext cx="6781800" cy="154258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              Another identity…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This is the same as…  sin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x + cos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x 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     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81300" y="2286000"/>
            <a:ext cx="39243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100" dirty="0">
                <a:effectLst/>
                <a:latin typeface="Cambria"/>
                <a:ea typeface="Calibri"/>
                <a:cs typeface="Times New Roman"/>
              </a:rPr>
              <a:t>___________________       </a:t>
            </a:r>
            <a:r>
              <a:rPr lang="en-US" sz="1100" dirty="0" smtClean="0">
                <a:effectLst/>
                <a:latin typeface="Cambria"/>
                <a:ea typeface="Calibri"/>
                <a:cs typeface="Times New Roman"/>
              </a:rPr>
              <a:t>        </a:t>
            </a:r>
            <a:r>
              <a:rPr lang="en-US" sz="1100" dirty="0">
                <a:effectLst/>
                <a:latin typeface="Cambria"/>
                <a:ea typeface="Calibri"/>
                <a:cs typeface="Times New Roman"/>
              </a:rPr>
              <a:t>________________               </a:t>
            </a:r>
            <a:r>
              <a:rPr lang="en-US" sz="1100" dirty="0" smtClean="0">
                <a:effectLst/>
                <a:latin typeface="Cambria"/>
                <a:ea typeface="Calibri"/>
                <a:cs typeface="Times New Roman"/>
              </a:rPr>
              <a:t>    </a:t>
            </a:r>
            <a:r>
              <a:rPr lang="en-US" sz="1100" dirty="0">
                <a:effectLst/>
                <a:latin typeface="Cambria"/>
                <a:ea typeface="Calibri"/>
                <a:cs typeface="Times New Roman"/>
              </a:rPr>
              <a:t>______________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21582" y="2499631"/>
            <a:ext cx="44650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effectLst/>
                <a:latin typeface="Comic Sans MS"/>
                <a:ea typeface="Calibri"/>
                <a:cs typeface="Times New Roman"/>
              </a:rPr>
              <a:t>  sin</a:t>
            </a:r>
            <a:r>
              <a:rPr lang="en-US" sz="2800" baseline="30000" dirty="0" smtClean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dirty="0" smtClean="0">
                <a:effectLst/>
                <a:latin typeface="Comic Sans MS"/>
                <a:ea typeface="Calibri"/>
                <a:cs typeface="Times New Roman"/>
              </a:rPr>
              <a:t>x      sin</a:t>
            </a:r>
            <a:r>
              <a:rPr lang="en-US" sz="2800" baseline="30000" dirty="0" smtClean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dirty="0" smtClean="0">
                <a:effectLst/>
                <a:latin typeface="Comic Sans MS"/>
                <a:ea typeface="Calibri"/>
                <a:cs typeface="Times New Roman"/>
              </a:rPr>
              <a:t>x     sin</a:t>
            </a:r>
            <a:r>
              <a:rPr lang="en-US" sz="2800" baseline="30000" dirty="0" smtClean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dirty="0" smtClean="0">
                <a:effectLst/>
                <a:latin typeface="Comic Sans MS"/>
                <a:ea typeface="Calibri"/>
                <a:cs typeface="Times New Roman"/>
              </a:rPr>
              <a:t>x</a:t>
            </a:r>
            <a:endParaRPr lang="en-US" sz="1100" dirty="0">
              <a:effectLst/>
              <a:latin typeface="Cambria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381250" y="32766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effectLst/>
                <a:latin typeface="Comic Sans MS"/>
                <a:ea typeface="Calibri"/>
                <a:cs typeface="Times New Roman"/>
              </a:rPr>
              <a:t>   1   </a:t>
            </a:r>
            <a:r>
              <a:rPr lang="en-US" sz="2800" b="1" dirty="0" smtClean="0">
                <a:effectLst/>
                <a:latin typeface="Comic Sans MS"/>
                <a:ea typeface="Calibri"/>
                <a:cs typeface="Times New Roman"/>
              </a:rPr>
              <a:t>+   cot</a:t>
            </a:r>
            <a:r>
              <a:rPr lang="en-US" sz="2800" b="1" baseline="30000" dirty="0" smtClean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b="1" dirty="0" smtClean="0">
                <a:effectLst/>
                <a:latin typeface="Comic Sans MS"/>
                <a:ea typeface="Calibri"/>
                <a:cs typeface="Times New Roman"/>
              </a:rPr>
              <a:t>x  </a:t>
            </a:r>
            <a:r>
              <a:rPr lang="en-US" sz="2800" b="1" dirty="0">
                <a:effectLst/>
                <a:latin typeface="Comic Sans MS"/>
                <a:ea typeface="Calibri"/>
                <a:cs typeface="Times New Roman"/>
              </a:rPr>
              <a:t>= csc</a:t>
            </a:r>
            <a:r>
              <a:rPr lang="en-US" sz="2800" b="1" baseline="30000" dirty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b="1" dirty="0">
                <a:effectLst/>
                <a:latin typeface="Comic Sans MS"/>
                <a:ea typeface="Calibri"/>
                <a:cs typeface="Times New Roman"/>
              </a:rPr>
              <a:t>x</a:t>
            </a:r>
            <a:endParaRPr lang="en-US" sz="1100" b="1" dirty="0">
              <a:effectLst/>
              <a:latin typeface="Cambria"/>
              <a:ea typeface="Calibri"/>
              <a:cs typeface="Times New Roman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821607" y="1512094"/>
            <a:ext cx="352425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sin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2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x  +  cos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2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x  =   1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399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990600"/>
            <a:ext cx="5942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Divide everything by </a:t>
            </a:r>
            <a:r>
              <a:rPr lang="en-US" altLang="en-US" sz="3600" dirty="0" smtClean="0"/>
              <a:t>sin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</a:t>
            </a:r>
            <a:r>
              <a:rPr lang="en-US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about this one?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76550" y="2526347"/>
            <a:ext cx="48958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100" dirty="0">
                <a:effectLst/>
                <a:latin typeface="Cambria"/>
                <a:ea typeface="Calibri"/>
                <a:cs typeface="Times New Roman"/>
              </a:rPr>
              <a:t>________________                ________________                       ______________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95587" y="2743200"/>
            <a:ext cx="4214813" cy="56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Comic Sans MS"/>
                <a:ea typeface="Calibri"/>
                <a:cs typeface="Times New Roman"/>
              </a:rPr>
              <a:t>cos</a:t>
            </a:r>
            <a:r>
              <a:rPr lang="en-US" sz="2800" baseline="30000" dirty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dirty="0">
                <a:effectLst/>
                <a:latin typeface="Comic Sans MS"/>
                <a:ea typeface="Calibri"/>
                <a:cs typeface="Times New Roman"/>
              </a:rPr>
              <a:t>x   </a:t>
            </a:r>
            <a:r>
              <a:rPr lang="en-US" sz="2800" dirty="0" smtClean="0">
                <a:effectLst/>
                <a:latin typeface="Comic Sans MS"/>
                <a:ea typeface="Calibri"/>
                <a:cs typeface="Times New Roman"/>
              </a:rPr>
              <a:t> cos</a:t>
            </a:r>
            <a:r>
              <a:rPr lang="en-US" sz="2800" baseline="30000" dirty="0" smtClean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dirty="0" smtClean="0">
                <a:effectLst/>
                <a:latin typeface="Comic Sans MS"/>
                <a:ea typeface="Calibri"/>
                <a:cs typeface="Times New Roman"/>
              </a:rPr>
              <a:t>x     </a:t>
            </a:r>
            <a:r>
              <a:rPr lang="en-US" sz="2800" dirty="0">
                <a:effectLst/>
                <a:latin typeface="Comic Sans MS"/>
                <a:ea typeface="Calibri"/>
                <a:cs typeface="Times New Roman"/>
              </a:rPr>
              <a:t>cos</a:t>
            </a:r>
            <a:r>
              <a:rPr lang="en-US" sz="2800" baseline="30000" dirty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dirty="0">
                <a:effectLst/>
                <a:latin typeface="Comic Sans MS"/>
                <a:ea typeface="Calibri"/>
                <a:cs typeface="Times New Roman"/>
              </a:rPr>
              <a:t>x</a:t>
            </a:r>
            <a:endParaRPr lang="en-US" sz="1100" dirty="0">
              <a:effectLst/>
              <a:latin typeface="Cambria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743200" y="3505200"/>
            <a:ext cx="46022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effectLst/>
                <a:latin typeface="Comic Sans MS"/>
                <a:ea typeface="Calibri"/>
                <a:cs typeface="Times New Roman"/>
              </a:rPr>
              <a:t>tan</a:t>
            </a:r>
            <a:r>
              <a:rPr lang="en-US" sz="2800" b="1" baseline="30000" dirty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b="1" dirty="0">
                <a:effectLst/>
                <a:latin typeface="Comic Sans MS"/>
                <a:ea typeface="Calibri"/>
                <a:cs typeface="Times New Roman"/>
              </a:rPr>
              <a:t>x  +   1   </a:t>
            </a:r>
            <a:r>
              <a:rPr lang="en-US" sz="2800" b="1" dirty="0" smtClean="0">
                <a:effectLst/>
                <a:latin typeface="Comic Sans MS"/>
                <a:ea typeface="Calibri"/>
                <a:cs typeface="Times New Roman"/>
              </a:rPr>
              <a:t>= sec</a:t>
            </a:r>
            <a:r>
              <a:rPr lang="en-US" sz="2800" b="1" baseline="30000" dirty="0" smtClean="0">
                <a:effectLst/>
                <a:latin typeface="Comic Sans MS"/>
                <a:ea typeface="Calibri"/>
                <a:cs typeface="Times New Roman"/>
              </a:rPr>
              <a:t>2</a:t>
            </a:r>
            <a:r>
              <a:rPr lang="en-US" sz="2800" b="1" dirty="0" smtClean="0">
                <a:effectLst/>
                <a:latin typeface="Comic Sans MS"/>
                <a:ea typeface="Calibri"/>
                <a:cs typeface="Times New Roman"/>
              </a:rPr>
              <a:t>x</a:t>
            </a:r>
            <a:endParaRPr lang="en-US" sz="1100" b="1" dirty="0">
              <a:effectLst/>
              <a:latin typeface="Cambria"/>
              <a:ea typeface="Calibri"/>
              <a:cs typeface="Times New Roman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812314" y="1793385"/>
            <a:ext cx="3886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/>
              <a:t>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in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2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x  + cos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2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x  =     1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76400" y="4177030"/>
            <a:ext cx="6781800" cy="154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kern="0" dirty="0" smtClean="0"/>
              <a:t>	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kern="0" dirty="0" smtClean="0"/>
              <a:t>              Another identity…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kern="0" dirty="0" smtClean="0"/>
              <a:t>This is the same as…  sin</a:t>
            </a:r>
            <a:r>
              <a:rPr lang="en-US" altLang="en-US" sz="2800" kern="0" baseline="30000" dirty="0" smtClean="0"/>
              <a:t>2</a:t>
            </a:r>
            <a:r>
              <a:rPr lang="en-US" altLang="en-US" sz="2800" kern="0" dirty="0" smtClean="0"/>
              <a:t>x + cos</a:t>
            </a:r>
            <a:r>
              <a:rPr lang="en-US" altLang="en-US" sz="2800" kern="0" baseline="30000" dirty="0" smtClean="0"/>
              <a:t>2</a:t>
            </a:r>
            <a:r>
              <a:rPr lang="en-US" altLang="en-US" sz="2800" kern="0" dirty="0" smtClean="0"/>
              <a:t>x 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kern="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kern="0" dirty="0" smtClean="0"/>
              <a:t>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990600"/>
            <a:ext cx="6050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Divide everything by </a:t>
            </a:r>
            <a:r>
              <a:rPr lang="en-US" altLang="en-US" sz="3600" dirty="0" smtClean="0"/>
              <a:t>cos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1600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</a:t>
            </a:r>
            <a:r>
              <a:rPr lang="en-US" altLang="en-US" b="1" dirty="0" smtClean="0"/>
              <a:t>Pythagorean Identities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 smtClean="0"/>
              <a:t>			sin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 + cos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 = 1</a:t>
            </a:r>
          </a:p>
          <a:p>
            <a:pPr eaLnBrk="1" hangingPunct="1">
              <a:buFontTx/>
              <a:buNone/>
            </a:pPr>
            <a:endParaRPr lang="en-US" altLang="en-US" sz="11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			1 + tan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 = sec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</a:t>
            </a:r>
          </a:p>
          <a:p>
            <a:pPr eaLnBrk="1" hangingPunct="1">
              <a:buFontTx/>
              <a:buNone/>
            </a:pPr>
            <a:endParaRPr lang="en-US" altLang="en-US" sz="11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			1 + cot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  =  csc</a:t>
            </a:r>
            <a:r>
              <a:rPr lang="en-US" altLang="en-US" sz="3600" baseline="30000" dirty="0" smtClean="0"/>
              <a:t>2</a:t>
            </a:r>
            <a:r>
              <a:rPr lang="en-US" altLang="en-US" sz="3600" dirty="0" smtClean="0"/>
              <a:t>x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			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823</TotalTime>
  <Words>253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Calibri</vt:lpstr>
      <vt:lpstr>Cambria</vt:lpstr>
      <vt:lpstr>Cambria Math</vt:lpstr>
      <vt:lpstr>Comic Sans MS</vt:lpstr>
      <vt:lpstr>Symbol</vt:lpstr>
      <vt:lpstr>Times New Roman</vt:lpstr>
      <vt:lpstr>Wingdings</vt:lpstr>
      <vt:lpstr>Crayons</vt:lpstr>
      <vt:lpstr>Equation</vt:lpstr>
      <vt:lpstr>Pythagorean Identities</vt:lpstr>
      <vt:lpstr>What is an Identity?</vt:lpstr>
      <vt:lpstr>Reciprocal Identities</vt:lpstr>
      <vt:lpstr>Quotient Identities</vt:lpstr>
      <vt:lpstr>Pythagorean Identities</vt:lpstr>
      <vt:lpstr>PowerPoint Presentation</vt:lpstr>
      <vt:lpstr>What about this?</vt:lpstr>
      <vt:lpstr>How about this one?</vt:lpstr>
      <vt:lpstr>    Pythagorean Identities</vt:lpstr>
      <vt:lpstr>Use identities to find  sin x, cos x, tan x</vt:lpstr>
      <vt:lpstr>Simplifying Expressions! Ex. 1</vt:lpstr>
      <vt:lpstr>Factoring Trig Expressions  Ex.2</vt:lpstr>
      <vt:lpstr>Factoring Trig Expressions  Ex.3</vt:lpstr>
      <vt:lpstr>Simplifying Expressions   Ex.4</vt:lpstr>
      <vt:lpstr>Remember the Pythagorean Identity!  sin2x + cos2x = 1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Identities</dc:title>
  <dc:creator>Administrator</dc:creator>
  <cp:lastModifiedBy>thavranek</cp:lastModifiedBy>
  <cp:revision>48</cp:revision>
  <cp:lastPrinted>2015-01-08T14:13:03Z</cp:lastPrinted>
  <dcterms:created xsi:type="dcterms:W3CDTF">2008-04-01T16:21:54Z</dcterms:created>
  <dcterms:modified xsi:type="dcterms:W3CDTF">2017-05-25T12:05:26Z</dcterms:modified>
</cp:coreProperties>
</file>