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9" r:id="rId4"/>
    <p:sldId id="258" r:id="rId5"/>
    <p:sldId id="260" r:id="rId6"/>
    <p:sldId id="261" r:id="rId7"/>
    <p:sldId id="29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5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3" r:id="rId34"/>
    <p:sldId id="280" r:id="rId35"/>
    <p:sldId id="281" r:id="rId36"/>
    <p:sldId id="293" r:id="rId37"/>
    <p:sldId id="282" r:id="rId38"/>
    <p:sldId id="292" r:id="rId39"/>
    <p:sldId id="28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5" autoAdjust="0"/>
    <p:restoredTop sz="86467" autoAdjust="0"/>
  </p:normalViewPr>
  <p:slideViewPr>
    <p:cSldViewPr>
      <p:cViewPr varScale="1">
        <p:scale>
          <a:sx n="62" d="100"/>
          <a:sy n="62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1B962-5F3B-4031-806C-6933741F09C8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DF24F-0AEF-44E9-ADB6-028F4D020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1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6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A203F-055E-4C76-A542-814D624B5950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53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A203F-055E-4C76-A542-814D624B5950}" type="slidenum">
              <a:rPr lang="en-US"/>
              <a:pPr/>
              <a:t>19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98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A203F-055E-4C76-A542-814D624B5950}" type="slidenum">
              <a:rPr lang="en-US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03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A203F-055E-4C76-A542-814D624B5950}" type="slidenum">
              <a:rPr lang="en-US"/>
              <a:pPr/>
              <a:t>21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25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A203F-055E-4C76-A542-814D624B5950}" type="slidenum">
              <a:rPr lang="en-US"/>
              <a:pPr/>
              <a:t>22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81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58005-84D5-4975-94A3-F085F08F1A0F}" type="slidenum">
              <a:rPr lang="en-US"/>
              <a:pPr/>
              <a:t>23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8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47566-440C-4D97-9060-DC2262718A24}" type="slidenum">
              <a:rPr lang="en-US"/>
              <a:pPr/>
              <a:t>24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32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47566-440C-4D97-9060-DC2262718A24}" type="slidenum">
              <a:rPr lang="en-US"/>
              <a:pPr/>
              <a:t>25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82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58005-84D5-4975-94A3-F085F08F1A0F}" type="slidenum">
              <a:rPr lang="en-US"/>
              <a:pPr/>
              <a:t>26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323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58005-84D5-4975-94A3-F085F08F1A0F}" type="slidenum">
              <a:rPr lang="en-US"/>
              <a:pPr/>
              <a:t>27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42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908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58005-84D5-4975-94A3-F085F08F1A0F}" type="slidenum">
              <a:rPr lang="en-US"/>
              <a:pPr/>
              <a:t>28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94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58005-84D5-4975-94A3-F085F08F1A0F}" type="slidenum">
              <a:rPr lang="en-US"/>
              <a:pPr/>
              <a:t>29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925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47566-440C-4D97-9060-DC2262718A24}" type="slidenum">
              <a:rPr lang="en-US"/>
              <a:pPr/>
              <a:t>30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862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011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270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470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936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84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26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42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21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90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17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4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DF24F-0AEF-44E9-ADB6-028F4D0203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23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45865-116D-4586-A051-4A66EC29F1E0}" type="slidenum">
              <a:rPr lang="en-US"/>
              <a:pPr/>
              <a:t>16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16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CA203F-055E-4C76-A542-814D624B5950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3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e9e-Q-jC-0&amp;feature=youtu.b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e9e-Q-jC-0&amp;feature=youtu.b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Unit 1 Day 1 </a:t>
            </a:r>
          </a:p>
          <a:p>
            <a:r>
              <a:rPr lang="en-US" sz="4000" dirty="0" smtClean="0"/>
              <a:t>Sampling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Class Discussion on Sampling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holliday\AppData\Roaming\PixelMetrics\CaptureWiz\Temp\1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1" r="24790" b="80040"/>
          <a:stretch/>
        </p:blipFill>
        <p:spPr bwMode="auto">
          <a:xfrm>
            <a:off x="304800" y="152400"/>
            <a:ext cx="6629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holliday\AppData\Roaming\PixelMetrics\CaptureWiz\Temp\1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1" t="44617" r="17186" b="-975"/>
          <a:stretch/>
        </p:blipFill>
        <p:spPr bwMode="auto">
          <a:xfrm>
            <a:off x="1524000" y="3048000"/>
            <a:ext cx="5943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138297"/>
            <a:ext cx="899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researcher divides the population into different subgroups (or strata) and then randomly selects the final subjects proportionally from each subgroup/strata.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holliday\AppData\Roaming\PixelMetrics\CaptureWiz\Temp\1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6"/>
          <a:stretch/>
        </p:blipFill>
        <p:spPr bwMode="auto">
          <a:xfrm>
            <a:off x="304800" y="304800"/>
            <a:ext cx="8458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https://faculty.elgin.edu/dkernler/statistics/ch01/images/cluster-sampl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667000"/>
            <a:ext cx="4800600" cy="398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3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152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Stratified Sample or Cluster Sample?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219200"/>
            <a:ext cx="889538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Stratified: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1) Divide into strata (groups)  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2) Randomly Select SOME people from EACH strata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Cluster: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1) Divide into clusters (groups)   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2) Randomly Select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SOME of the clusters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person in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selected cluster is surveyed.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4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91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Voluntary Response Sample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People select themselves to be a part of the study.</a:t>
            </a:r>
          </a:p>
          <a:p>
            <a:pPr marL="64008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Ex: call-in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radio shows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ask you to call in about a topic.</a:t>
            </a:r>
          </a:p>
          <a:p>
            <a:pPr marL="64008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resulting sample tends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 represent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individuals who have strong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opinions…a biased sample can result.</a:t>
            </a:r>
          </a:p>
          <a:p>
            <a:pPr marL="6400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08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THIS IS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RANDOM SAMPLE!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holliday\AppData\Roaming\PixelMetrics\CaptureWiz\Temp\9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99" b="60829"/>
          <a:stretch/>
        </p:blipFill>
        <p:spPr bwMode="auto">
          <a:xfrm>
            <a:off x="381000" y="76199"/>
            <a:ext cx="80772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5943600"/>
            <a:ext cx="998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Ex: surveying 1</a:t>
            </a:r>
            <a:r>
              <a:rPr lang="en-US" sz="2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20 people to walk into the movie theater on a Friday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110646"/>
            <a:ext cx="4876800" cy="352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 video (click the word)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2814218"/>
            <a:ext cx="6324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hlinkClick r:id="rId3"/>
              </a:rPr>
              <a:t>Sampling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513412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https://www.youtube.com/watch?v=ZoBFgd2X_ew</a:t>
            </a:r>
          </a:p>
        </p:txBody>
      </p:sp>
    </p:spTree>
    <p:extLst>
      <p:ext uri="{BB962C8B-B14F-4D97-AF65-F5344CB8AC3E}">
        <p14:creationId xmlns:p14="http://schemas.microsoft.com/office/powerpoint/2010/main" val="139441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70700" cy="1600200"/>
          </a:xfrm>
        </p:spPr>
        <p:txBody>
          <a:bodyPr/>
          <a:lstStyle/>
          <a:p>
            <a:pPr algn="l"/>
            <a:r>
              <a:rPr lang="en-US" sz="3600"/>
              <a:t>1. Determine the type of sampling method used in each scenario.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6962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a) The Ontario government randomly selects five high schools in Ontario and surveys each teacher in those schools. 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00200" y="4427113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</a:rPr>
              <a:t>C</a:t>
            </a:r>
            <a:r>
              <a:rPr lang="en-US" sz="3600" b="1" dirty="0" smtClean="0">
                <a:solidFill>
                  <a:schemeClr val="hlink"/>
                </a:solidFill>
              </a:rPr>
              <a:t>luster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3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609600"/>
            <a:ext cx="7391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is the best sampling technique to use for determining the average speed of the cars on a section of highway?</a:t>
            </a:r>
          </a:p>
          <a:p>
            <a:endParaRPr lang="en-US" sz="3600" dirty="0"/>
          </a:p>
          <a:p>
            <a:pPr marL="342900" indent="-342900">
              <a:buAutoNum type="alphaLcParenR"/>
            </a:pPr>
            <a:r>
              <a:rPr lang="en-US" sz="3600" dirty="0" smtClean="0"/>
              <a:t>Simple random sample</a:t>
            </a:r>
          </a:p>
          <a:p>
            <a:pPr marL="342900" indent="-342900">
              <a:buAutoNum type="alphaLcParenR"/>
            </a:pPr>
            <a:r>
              <a:rPr lang="en-US" sz="3600" dirty="0" smtClean="0"/>
              <a:t>Systematic sample</a:t>
            </a:r>
          </a:p>
          <a:p>
            <a:pPr marL="342900" indent="-342900">
              <a:buAutoNum type="alphaLcParenR"/>
            </a:pPr>
            <a:r>
              <a:rPr lang="en-US" sz="3600" dirty="0" smtClean="0"/>
              <a:t>Convenience sample</a:t>
            </a:r>
          </a:p>
          <a:p>
            <a:pPr marL="342900" indent="-342900">
              <a:buAutoNum type="alphaLcParenR"/>
            </a:pPr>
            <a:r>
              <a:rPr lang="en-US" sz="3600" dirty="0" smtClean="0"/>
              <a:t>A or B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5867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98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6096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Choose every 100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name from a telephone book</a:t>
            </a:r>
          </a:p>
          <a:p>
            <a:endParaRPr lang="en-US" sz="36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hlink"/>
                </a:solidFill>
              </a:rPr>
              <a:t>Systematic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2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6096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Every 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person boarding a plane is stopped and searched.</a:t>
            </a:r>
          </a:p>
          <a:p>
            <a:endParaRPr lang="en-US" sz="36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hlink"/>
                </a:solidFill>
              </a:rPr>
              <a:t>Systematic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4682" y="1219200"/>
            <a:ext cx="8506918" cy="3505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do we find the average of a set of numbers?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Find the average height of the students in this class</a:t>
            </a:r>
            <a:endParaRPr lang="en-US" sz="3600" dirty="0"/>
          </a:p>
        </p:txBody>
      </p:sp>
      <p:pic>
        <p:nvPicPr>
          <p:cNvPr id="5122" name="Picture 2" descr="https://encrypted-tbn1.gstatic.com/images?q=tbn:ANd9GcSKABvrMLZdqlVduz7_L1ykU2q9erMY4DdOLCP_xGewxIK4lF5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9641" y="4071257"/>
            <a:ext cx="6477000" cy="1306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609600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At PCHS, five math classes on the third floor are chosen and each child in the class is surveyed. </a:t>
            </a:r>
          </a:p>
          <a:p>
            <a:endParaRPr lang="en-US" sz="36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</a:rPr>
              <a:t>C</a:t>
            </a:r>
            <a:r>
              <a:rPr lang="en-US" sz="3600" b="1" dirty="0" smtClean="0">
                <a:solidFill>
                  <a:schemeClr val="hlink"/>
                </a:solidFill>
              </a:rPr>
              <a:t>luster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609600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researcher randomly selects 50 female and 50 male teachers in his study of technology in the classroom</a:t>
            </a:r>
          </a:p>
          <a:p>
            <a:endParaRPr lang="en-US" sz="36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hlink"/>
                </a:solidFill>
              </a:rPr>
              <a:t>Stratified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9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6096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researcher from an airline interviews all the passengers on flights traveling to the southeast</a:t>
            </a:r>
          </a:p>
          <a:p>
            <a:endParaRPr lang="en-US" sz="36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</a:rPr>
              <a:t>C</a:t>
            </a:r>
            <a:r>
              <a:rPr lang="en-US" sz="3600" b="1" dirty="0" smtClean="0">
                <a:solidFill>
                  <a:schemeClr val="hlink"/>
                </a:solidFill>
              </a:rPr>
              <a:t>luster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9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c) Every </a:t>
            </a:r>
            <a:r>
              <a:rPr lang="en-US" dirty="0" smtClean="0"/>
              <a:t>twentieth </a:t>
            </a:r>
            <a:r>
              <a:rPr lang="en-US" dirty="0"/>
              <a:t>family </a:t>
            </a:r>
            <a:r>
              <a:rPr lang="en-US" dirty="0" smtClean="0"/>
              <a:t>attending PCHS’ open house is surveyed.</a:t>
            </a: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hlink"/>
                </a:solidFill>
              </a:rPr>
              <a:t>Systematic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59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d) </a:t>
            </a:r>
            <a:r>
              <a:rPr lang="en-US" dirty="0" smtClean="0"/>
              <a:t>At a small community college, a student surveyed everyone in her  biology class to determine the percentage of students who own a car.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0" y="37338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hlink"/>
                </a:solidFill>
              </a:rPr>
              <a:t>Convenience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1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d) </a:t>
            </a:r>
            <a:r>
              <a:rPr lang="en-US" dirty="0" smtClean="0"/>
              <a:t>All of the teachers from schools in Fuquay-Varina are chosen for a survey.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</a:rPr>
              <a:t>C</a:t>
            </a:r>
            <a:r>
              <a:rPr lang="en-US" sz="3600" b="1" dirty="0" smtClean="0">
                <a:solidFill>
                  <a:schemeClr val="hlink"/>
                </a:solidFill>
              </a:rPr>
              <a:t>luster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8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c) </a:t>
            </a:r>
            <a:r>
              <a:rPr lang="en-US" dirty="0" smtClean="0"/>
              <a:t>To avoid working late, a quality control specialist, checks the last 10 widgets manufactured.</a:t>
            </a: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hlink"/>
                </a:solidFill>
              </a:rPr>
              <a:t>Convenience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7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c) </a:t>
            </a:r>
            <a:r>
              <a:rPr lang="en-US" dirty="0" smtClean="0"/>
              <a:t>Based on 12,500 surveys received from 42,000 sent to alumni, UNC-CH determined the average salary of its alumni was $92,000.</a:t>
            </a: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hlink"/>
                </a:solidFill>
              </a:rPr>
              <a:t>Simple Random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91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c) </a:t>
            </a:r>
            <a:r>
              <a:rPr lang="en-US" dirty="0" smtClean="0"/>
              <a:t>A market researcher randomly selects 50 participants over 50 years and 50 participants less than 35 years.</a:t>
            </a: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hlink"/>
                </a:solidFill>
              </a:rPr>
              <a:t>Stratified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72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696200" cy="1905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c) </a:t>
            </a:r>
            <a:r>
              <a:rPr lang="en-US" dirty="0" smtClean="0"/>
              <a:t>At Hope Chapel’s women’s brunch, each woman’s name is placed in a hat.  Every 30 minutes a name is chosen.</a:t>
            </a:r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hlink"/>
                </a:solidFill>
              </a:rPr>
              <a:t>Simple Random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3563"/>
            <a:ext cx="7772400" cy="1143000"/>
          </a:xfrm>
        </p:spPr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2328" y="983191"/>
            <a:ext cx="7772400" cy="4572000"/>
          </a:xfrm>
        </p:spPr>
        <p:txBody>
          <a:bodyPr/>
          <a:lstStyle/>
          <a:p>
            <a:r>
              <a:rPr lang="en-US" sz="3600" dirty="0" smtClean="0"/>
              <a:t>What if I chose to average the height of just the males in this class?  Would that represent the approximate heights of the students in the class?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ttps://encrypted-tbn0.gstatic.com/images?q=tbn:ANd9GcQwaeYHqajsvOXHc4h4ZlNtdXzPcumMkr42LZ6sUkEpMLsuekQ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971800"/>
            <a:ext cx="4572000" cy="33504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6962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d) Jonathon randomly selects three cards from a standard deck of cards.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57400" y="3276600"/>
            <a:ext cx="5867400" cy="646331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chemeClr val="hlink"/>
                </a:solidFill>
              </a:rPr>
              <a:t>Simple Random</a:t>
            </a:r>
            <a:endParaRPr lang="en-US" sz="3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2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b="1" dirty="0" smtClean="0"/>
              <a:t>Observational </a:t>
            </a:r>
            <a:r>
              <a:rPr lang="en-US" b="1" dirty="0"/>
              <a:t>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457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Data is </a:t>
            </a:r>
            <a:r>
              <a:rPr lang="en-US" sz="4000" dirty="0"/>
              <a:t>observed and collected on each subject</a:t>
            </a:r>
          </a:p>
          <a:p>
            <a:r>
              <a:rPr lang="en-US" sz="4000" dirty="0" smtClean="0"/>
              <a:t>NO </a:t>
            </a:r>
            <a:r>
              <a:rPr lang="en-US" sz="4000" dirty="0"/>
              <a:t>manipulation of the subjects’ </a:t>
            </a:r>
            <a:r>
              <a:rPr lang="en-US" sz="4000" dirty="0" smtClean="0"/>
              <a:t>environment occurs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9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772400" cy="1143000"/>
          </a:xfrm>
        </p:spPr>
        <p:txBody>
          <a:bodyPr/>
          <a:lstStyle/>
          <a:p>
            <a:r>
              <a:rPr lang="en-US" b="1" dirty="0" smtClean="0"/>
              <a:t>Experimental Study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55426"/>
            <a:ext cx="7772400" cy="4572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Manipulate the subjects’ environment,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then…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Measure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response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variable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 “TREATMENT” is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IMPOSED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6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7772400" cy="1143000"/>
          </a:xfrm>
        </p:spPr>
        <p:txBody>
          <a:bodyPr/>
          <a:lstStyle/>
          <a:p>
            <a:r>
              <a:rPr lang="en-US" b="1" dirty="0" smtClean="0"/>
              <a:t>Survey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019800"/>
          </a:xfrm>
        </p:spPr>
        <p:txBody>
          <a:bodyPr>
            <a:noAutofit/>
          </a:bodyPr>
          <a:lstStyle/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questionnaire is used to get responses about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characteristics and/or attitudes of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example, asking students their opinion about extending the school day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4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Experiment or Observational Study…does it make a difference?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observational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study may reveal</a:t>
            </a:r>
          </a:p>
          <a:p>
            <a:pPr marL="64008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correlation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between two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</a:p>
          <a:p>
            <a:pPr marL="64008" indent="0">
              <a:buNone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1208" indent="-45720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nly a randomized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prove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cause‐and‐effect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286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Experiment or  Observational Study?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21894"/>
            <a:ext cx="8763000" cy="55551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study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video game use and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risk of brain cancer looked at a group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342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people who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cancer.  The investigators matched each brain cancer patient with a person of the same age, sex, and race who did not have brain cancer, then asked about the use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video games.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Result:  “Our data suggest that the use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of video games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is not associated with risk of brain cancer.” </a:t>
            </a:r>
          </a:p>
        </p:txBody>
      </p:sp>
    </p:spTree>
    <p:extLst>
      <p:ext uri="{BB962C8B-B14F-4D97-AF65-F5344CB8AC3E}">
        <p14:creationId xmlns:p14="http://schemas.microsoft.com/office/powerpoint/2010/main" val="408246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1752600"/>
            <a:ext cx="85344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Observational Study</a:t>
            </a:r>
          </a:p>
          <a:p>
            <a:pPr algn="ctr"/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There was no treatment imposed on one group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53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Experiment or Observational Study?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educational software company wants to compare the effectiveness of its computer animation for teaching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with that of a textbook presentation.  The company gives a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pretest to each of a group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middle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and then divides them into two groups.  One group uses the animation, and the other studies the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company retests all students and compares the increase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geography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test scores in the two groups.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72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2025640"/>
            <a:ext cx="82296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Experiment…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One group used animation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Another group didn’t!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There was a control group.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50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 smtClean="0"/>
              <a:t>DAY </a:t>
            </a:r>
            <a:r>
              <a:rPr lang="en-US" sz="6000" smtClean="0"/>
              <a:t>3 HW</a:t>
            </a:r>
            <a:endParaRPr lang="en-US" sz="6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1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Warm-Up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80772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you think the average height of this class is the average height of PCHS student body?</a:t>
            </a:r>
          </a:p>
          <a:p>
            <a:r>
              <a:rPr lang="en-US" sz="3600" dirty="0" smtClean="0"/>
              <a:t>Why or why not</a:t>
            </a:r>
            <a:r>
              <a:rPr lang="en-US" sz="3600" dirty="0" smtClean="0"/>
              <a:t>?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/>
              <a:t>What if we wanted to approximate the height of the PCHS student body.  How could I choose a good sample of students?</a:t>
            </a:r>
          </a:p>
          <a:p>
            <a:endParaRPr lang="en-US" sz="3600" dirty="0"/>
          </a:p>
        </p:txBody>
      </p:sp>
      <p:pic>
        <p:nvPicPr>
          <p:cNvPr id="4098" name="Picture 2" descr="http://farm8.staticflickr.com/7016/6483025727_ff65c8fa70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0784" y="2405353"/>
            <a:ext cx="2895600" cy="1759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0966" y="1066800"/>
            <a:ext cx="8332033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 want to ‘approximate’ the height of the students in the class, by taking a sample.  What are some ways I could choose a sample?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What if we wanted to approximate the height of the PCHS student body.  How could I choose a good sample of students?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 video (click the word)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2814218"/>
            <a:ext cx="6324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hlinkClick r:id="rId3"/>
              </a:rPr>
              <a:t>Sampling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513412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https://www.youtube.com/watch?v=ZoBFgd2X_ew</a:t>
            </a:r>
          </a:p>
        </p:txBody>
      </p:sp>
    </p:spTree>
    <p:extLst>
      <p:ext uri="{BB962C8B-B14F-4D97-AF65-F5344CB8AC3E}">
        <p14:creationId xmlns:p14="http://schemas.microsoft.com/office/powerpoint/2010/main" val="27531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“Random” Sampling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752600"/>
            <a:ext cx="86106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 sampling method in which all members of a group (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population) have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an equal and independent chance of being selected.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77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holliday\AppData\Roaming\PixelMetrics\CaptureWiz\Temp\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609600"/>
            <a:ext cx="8879053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7619" y="3581400"/>
            <a:ext cx="158179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holliday\AppData\Roaming\PixelMetrics\CaptureWiz\Temp\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848600" cy="596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19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489</TotalTime>
  <Words>999</Words>
  <Application>Microsoft Office PowerPoint</Application>
  <PresentationFormat>On-screen Show (4:3)</PresentationFormat>
  <Paragraphs>151</Paragraphs>
  <Slides>39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Franklin Gothic Book</vt:lpstr>
      <vt:lpstr>Perpetua</vt:lpstr>
      <vt:lpstr>Wingdings 2</vt:lpstr>
      <vt:lpstr>Equity</vt:lpstr>
      <vt:lpstr>Class Discussion on Sampling</vt:lpstr>
      <vt:lpstr>Discussion Question</vt:lpstr>
      <vt:lpstr>Discuss</vt:lpstr>
      <vt:lpstr>Warm-Up</vt:lpstr>
      <vt:lpstr>Discuss</vt:lpstr>
      <vt:lpstr>Watch this video (click the word)</vt:lpstr>
      <vt:lpstr>“Random” Sampling</vt:lpstr>
      <vt:lpstr>PowerPoint Presentation</vt:lpstr>
      <vt:lpstr>PowerPoint Presentation</vt:lpstr>
      <vt:lpstr>PowerPoint Presentation</vt:lpstr>
      <vt:lpstr>PowerPoint Presentation</vt:lpstr>
      <vt:lpstr>Stratified Sample or Cluster Sample?</vt:lpstr>
      <vt:lpstr>PowerPoint Presentation</vt:lpstr>
      <vt:lpstr>PowerPoint Presentation</vt:lpstr>
      <vt:lpstr>Watch this video (click the word)</vt:lpstr>
      <vt:lpstr>1. Determine the type of sampling method used in each scenario.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Observational Study</vt:lpstr>
      <vt:lpstr>Experimental Study</vt:lpstr>
      <vt:lpstr>Survey</vt:lpstr>
      <vt:lpstr>Experiment or Observational Study…does it make a difference?</vt:lpstr>
      <vt:lpstr>Experiment or  Observational Study?</vt:lpstr>
      <vt:lpstr>PowerPoint Presentation</vt:lpstr>
      <vt:lpstr>Experiment or Observational Study?</vt:lpstr>
      <vt:lpstr>PowerPoint Presentation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Discussion on Sampling</dc:title>
  <dc:creator>mbolden</dc:creator>
  <cp:lastModifiedBy>Ranya Samara</cp:lastModifiedBy>
  <cp:revision>25</cp:revision>
  <dcterms:created xsi:type="dcterms:W3CDTF">2006-08-16T00:00:00Z</dcterms:created>
  <dcterms:modified xsi:type="dcterms:W3CDTF">2017-01-30T14:27:22Z</dcterms:modified>
</cp:coreProperties>
</file>