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8" r:id="rId2"/>
    <p:sldId id="257" r:id="rId3"/>
    <p:sldId id="259" r:id="rId4"/>
    <p:sldId id="285" r:id="rId5"/>
    <p:sldId id="283" r:id="rId6"/>
    <p:sldId id="288" r:id="rId7"/>
    <p:sldId id="286" r:id="rId8"/>
    <p:sldId id="284" r:id="rId9"/>
    <p:sldId id="287" r:id="rId10"/>
    <p:sldId id="289" r:id="rId11"/>
    <p:sldId id="263" r:id="rId12"/>
    <p:sldId id="264" r:id="rId13"/>
    <p:sldId id="291" r:id="rId14"/>
    <p:sldId id="266" r:id="rId15"/>
    <p:sldId id="267" r:id="rId16"/>
    <p:sldId id="268" r:id="rId17"/>
    <p:sldId id="269" r:id="rId18"/>
    <p:sldId id="270" r:id="rId19"/>
    <p:sldId id="271" r:id="rId20"/>
    <p:sldId id="29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5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440EB65-DAE8-40A8-AC4B-8AC86E252A27}" type="datetimeFigureOut">
              <a:rPr lang="en-US"/>
              <a:pPr>
                <a:defRPr/>
              </a:pPr>
              <a:t>8/30/2016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3A3EF7-9A30-409C-BB6B-0C3C9C04F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9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D62230-CE20-4698-AC07-3CAEBDEA7C56}" type="slidenum">
              <a:rPr lang="en-US" altLang="en-US" smtClean="0">
                <a:latin typeface="Arial" charset="0"/>
              </a:rPr>
              <a:pPr/>
              <a:t>13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0413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600" smtClean="0"/>
              <a:t>Inform students that z-scores are used to compare similar information by calculating z-scores.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smtClean="0"/>
              <a:t>Also, Z-distribution is the normal distribution with a population mean of 0 and a population standard deviation of 1.  Z~N(0, 1).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 smtClean="0"/>
          </a:p>
        </p:txBody>
      </p:sp>
    </p:spTree>
    <p:extLst>
      <p:ext uri="{BB962C8B-B14F-4D97-AF65-F5344CB8AC3E}">
        <p14:creationId xmlns:p14="http://schemas.microsoft.com/office/powerpoint/2010/main" val="500102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314D60C-6C02-4917-9065-858B0D1AE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8706351-A428-4686-938D-6F7D9CCB5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4E3A6C1-8556-4B67-B8F6-8BED01DC3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7AA81FE-5107-4908-A783-DAFFFC59A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03D8A00-2E2F-4B56-BFE4-DE911A780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91C6151-689A-416E-9549-D47D8019F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6BFF1DC-A5D7-4513-856A-E397E0737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6C7AF5-E911-47BE-B3D2-13E75D754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D0ED1AF-90A3-4E8A-BE3C-9F7506DB3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CE560EB-19C2-4F05-9BAD-12D82E000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49FD5F-EEDA-4371-8664-EE8EAE622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4E607AF-C855-4B24-84C7-02D385A23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B821BEB-CC60-43AA-9A50-F5FE3CF45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D8E1B5-8BCB-4DE5-B8EC-D64456E3D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C1CFDD-2168-4726-BE87-1DD36A151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26298E-04F2-4F17-B718-DE3782B34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7BE795-A375-4D3E-8C6B-DFDCEF64F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  <p:sldLayoutId id="2147483898" r:id="rId14"/>
    <p:sldLayoutId id="2147483899" r:id="rId15"/>
    <p:sldLayoutId id="2147483900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png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8382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altLang="en-US" sz="6000" b="1" dirty="0" smtClean="0">
                <a:solidFill>
                  <a:srgbClr val="7030A0"/>
                </a:solidFill>
              </a:rPr>
              <a:t>Unit </a:t>
            </a:r>
            <a:r>
              <a:rPr lang="en-US" altLang="en-US" sz="6000" b="1" dirty="0">
                <a:solidFill>
                  <a:srgbClr val="7030A0"/>
                </a:solidFill>
              </a:rPr>
              <a:t>1</a:t>
            </a:r>
            <a:r>
              <a:rPr lang="en-US" altLang="en-US" sz="6000" b="1" dirty="0" smtClean="0">
                <a:solidFill>
                  <a:srgbClr val="7030A0"/>
                </a:solidFill>
              </a:rPr>
              <a:t> </a:t>
            </a:r>
            <a:r>
              <a:rPr lang="en-US" altLang="en-US" sz="6000" b="1" dirty="0" smtClean="0">
                <a:solidFill>
                  <a:srgbClr val="7030A0"/>
                </a:solidFill>
              </a:rPr>
              <a:t>- Day 1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altLang="en-US" sz="6000" b="1" dirty="0" smtClean="0">
                <a:solidFill>
                  <a:srgbClr val="7030A0"/>
                </a:solidFill>
              </a:rPr>
              <a:t> </a:t>
            </a:r>
            <a:r>
              <a:rPr lang="en-US" altLang="en-US" sz="4400" b="1" dirty="0" smtClean="0">
                <a:solidFill>
                  <a:srgbClr val="7030A0"/>
                </a:solidFill>
              </a:rPr>
              <a:t>Introduction to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altLang="en-US" sz="4400" b="1" dirty="0" smtClean="0">
                <a:solidFill>
                  <a:srgbClr val="7030A0"/>
                </a:solidFill>
              </a:rPr>
              <a:t>Normal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1908175"/>
          </a:xfrm>
        </p:spPr>
        <p:txBody>
          <a:bodyPr/>
          <a:lstStyle/>
          <a:p>
            <a:pPr algn="ctr"/>
            <a:r>
              <a:rPr lang="en-US" altLang="en-US" sz="2000" b="1" dirty="0" smtClean="0">
                <a:solidFill>
                  <a:srgbClr val="7030A0"/>
                </a:solidFill>
              </a:rPr>
              <a:t>YOU TRY ~ EXAMPLE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>Scores on the Wechsler Adult intelligence Scale (WAIS, a standard IQ test) for the 20 to 34 age group are approximately normally distributed with µ=110 and standard deviation </a:t>
            </a:r>
            <a:r>
              <a:rPr lang="el-GR" altLang="en-US" sz="2000" dirty="0" smtClean="0"/>
              <a:t>σ</a:t>
            </a:r>
            <a:r>
              <a:rPr lang="en-US" altLang="en-US" sz="2000" dirty="0" smtClean="0"/>
              <a:t>=25.  </a:t>
            </a:r>
            <a:br>
              <a:rPr lang="en-US" altLang="en-US" sz="2000" dirty="0" smtClean="0"/>
            </a:br>
            <a:r>
              <a:rPr lang="en-US" altLang="en-US" sz="2000" dirty="0" smtClean="0"/>
              <a:t>Use the EMPIRICAL rule to answer these questions…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312988"/>
            <a:ext cx="3810000" cy="3733800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defRPr/>
            </a:pPr>
            <a:r>
              <a:rPr lang="en-US" altLang="en-US" sz="2000" dirty="0"/>
              <a:t>About what percent of people in this age group have scores above 110?  </a:t>
            </a:r>
          </a:p>
          <a:p>
            <a:pPr marL="381000" indent="-381000">
              <a:lnSpc>
                <a:spcPct val="80000"/>
              </a:lnSpc>
              <a:defRPr/>
            </a:pPr>
            <a:endParaRPr lang="en-US" altLang="en-US" sz="2000" dirty="0"/>
          </a:p>
          <a:p>
            <a:pPr marL="381000" indent="-381000">
              <a:lnSpc>
                <a:spcPct val="80000"/>
              </a:lnSpc>
              <a:defRPr/>
            </a:pPr>
            <a:r>
              <a:rPr lang="en-US" altLang="en-US" sz="2000" dirty="0" smtClean="0"/>
              <a:t>About </a:t>
            </a:r>
            <a:r>
              <a:rPr lang="en-US" altLang="en-US" sz="2000" dirty="0"/>
              <a:t>what percent have scores above 160?  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000" dirty="0"/>
          </a:p>
          <a:p>
            <a:pPr marL="381000" indent="-381000">
              <a:lnSpc>
                <a:spcPct val="80000"/>
              </a:lnSpc>
              <a:defRPr/>
            </a:pPr>
            <a:r>
              <a:rPr lang="en-US" altLang="en-US" sz="2000" dirty="0"/>
              <a:t>In what range do the middle 95% of all IQ scores lie? </a:t>
            </a:r>
            <a:endParaRPr lang="en-US" altLang="en-US" sz="2000" dirty="0" smtClean="0"/>
          </a:p>
          <a:p>
            <a:pPr marL="381000" indent="-381000">
              <a:lnSpc>
                <a:spcPct val="80000"/>
              </a:lnSpc>
              <a:defRPr/>
            </a:pPr>
            <a:endParaRPr lang="en-US" altLang="en-US" sz="2000" dirty="0"/>
          </a:p>
          <a:p>
            <a:pPr marL="381000" indent="-381000">
              <a:lnSpc>
                <a:spcPct val="80000"/>
              </a:lnSpc>
              <a:defRPr/>
            </a:pPr>
            <a:r>
              <a:rPr lang="en-US" altLang="en-US" sz="2000" dirty="0" smtClean="0"/>
              <a:t>What percent of students score below an 60?</a:t>
            </a:r>
          </a:p>
          <a:p>
            <a:pPr marL="381000" indent="-381000">
              <a:lnSpc>
                <a:spcPct val="80000"/>
              </a:lnSpc>
              <a:defRPr/>
            </a:pPr>
            <a:endParaRPr lang="en-US" altLang="en-US" sz="2000" dirty="0"/>
          </a:p>
          <a:p>
            <a:pPr marL="381000" indent="-381000">
              <a:lnSpc>
                <a:spcPct val="80000"/>
              </a:lnSpc>
              <a:defRPr/>
            </a:pPr>
            <a:r>
              <a:rPr lang="en-US" altLang="en-US" sz="2000" dirty="0" smtClean="0"/>
              <a:t>What percent of students score between a 85 and 160?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000" dirty="0"/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7330" y="2727324"/>
            <a:ext cx="4026784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19400" y="30480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50%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30033" y="3813544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2.5%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71800" y="4724400"/>
            <a:ext cx="274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60 to 160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71800" y="5564372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2.5%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429000" y="6407002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81.5%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5486400" cy="1004888"/>
          </a:xfrm>
        </p:spPr>
        <p:txBody>
          <a:bodyPr/>
          <a:lstStyle/>
          <a:p>
            <a:r>
              <a:rPr lang="en-US" altLang="en-US" sz="7200" b="1" i="1" smtClean="0">
                <a:latin typeface="Times New Roman" pitchFamily="18" charset="0"/>
              </a:rPr>
              <a:t> z</a:t>
            </a:r>
            <a:r>
              <a:rPr lang="en-US" altLang="en-US" sz="7200" b="1" smtClean="0"/>
              <a:t>-scores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57400"/>
            <a:ext cx="7772400" cy="2362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When a set of data values are normally distributed, we can standardize each score by converting it into a </a:t>
            </a:r>
            <a:r>
              <a:rPr lang="en-US" altLang="en-US" b="1" i="1" smtClean="0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altLang="en-US" b="1" smtClean="0">
                <a:solidFill>
                  <a:schemeClr val="hlink"/>
                </a:solidFill>
              </a:rPr>
              <a:t>-score</a:t>
            </a:r>
            <a:r>
              <a:rPr lang="en-US" altLang="en-US" smtClean="0"/>
              <a:t>. 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802758" y="4038600"/>
            <a:ext cx="7772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b="1" i="1" dirty="0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altLang="en-US" sz="3200" b="1" dirty="0">
                <a:solidFill>
                  <a:schemeClr val="hlink"/>
                </a:solidFill>
              </a:rPr>
              <a:t>-scores</a:t>
            </a:r>
            <a:r>
              <a:rPr lang="en-US" altLang="en-US" sz="3200" dirty="0"/>
              <a:t> make it easier to compare data values measured on </a:t>
            </a:r>
            <a:r>
              <a:rPr lang="en-US" altLang="en-US" sz="3200" b="1" dirty="0">
                <a:solidFill>
                  <a:srgbClr val="FF0000"/>
                </a:solidFill>
              </a:rPr>
              <a:t>different</a:t>
            </a:r>
            <a:r>
              <a:rPr lang="en-US" altLang="en-US" sz="3200" dirty="0"/>
              <a:t> scales… you can compare SAT scores to ACT scores this way!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 smtClean="0">
                <a:latin typeface="Times New Roman" pitchFamily="18" charset="0"/>
              </a:rPr>
              <a:t> z</a:t>
            </a:r>
            <a:r>
              <a:rPr lang="en-US" altLang="en-US" b="1" smtClean="0"/>
              <a:t>-scores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2133600"/>
            <a:ext cx="7046913" cy="1828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A </a:t>
            </a:r>
            <a:r>
              <a:rPr lang="en-US" altLang="en-US" b="1" i="1" smtClean="0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altLang="en-US" b="1" smtClean="0">
                <a:solidFill>
                  <a:schemeClr val="hlink"/>
                </a:solidFill>
              </a:rPr>
              <a:t>-score</a:t>
            </a:r>
            <a:r>
              <a:rPr lang="en-US" altLang="en-US" smtClean="0"/>
              <a:t> reflects how many standard deviations above or below the mean a raw score is.</a:t>
            </a:r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143000" y="4038600"/>
            <a:ext cx="6705600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/>
              <a:t>The </a:t>
            </a:r>
            <a:r>
              <a:rPr lang="en-US" altLang="en-US" sz="3200" b="1" i="1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altLang="en-US" sz="3200" b="1">
                <a:solidFill>
                  <a:schemeClr val="hlink"/>
                </a:solidFill>
              </a:rPr>
              <a:t>-score</a:t>
            </a:r>
            <a:r>
              <a:rPr lang="en-US" altLang="en-US" sz="3200"/>
              <a:t> is positive if the data value lies above the mean and negative if the data value lies below the mean</a:t>
            </a:r>
            <a:r>
              <a:rPr lang="en-US" altLang="en-US"/>
              <a:t>.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  <p:bldP spid="481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7030A0"/>
                </a:solidFill>
              </a:rPr>
              <a:t>Standardized Z-Score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4419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mtClean="0"/>
              <a:t>To get a </a:t>
            </a:r>
            <a:r>
              <a:rPr lang="en-US" altLang="en-US" smtClean="0">
                <a:solidFill>
                  <a:srgbClr val="7030A0"/>
                </a:solidFill>
              </a:rPr>
              <a:t>Z-score</a:t>
            </a:r>
            <a:r>
              <a:rPr lang="en-US" altLang="en-US" smtClean="0"/>
              <a:t>, you need to have 3 things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US" altLang="en-US" smtClean="0">
                <a:solidFill>
                  <a:srgbClr val="7030A0"/>
                </a:solidFill>
              </a:rPr>
              <a:t>Observed actual data value </a:t>
            </a:r>
            <a:r>
              <a:rPr lang="en-US" altLang="en-US" smtClean="0"/>
              <a:t>of random variable x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US" altLang="en-US" smtClean="0">
                <a:solidFill>
                  <a:srgbClr val="7030A0"/>
                </a:solidFill>
              </a:rPr>
              <a:t>Population mean, </a:t>
            </a:r>
            <a:r>
              <a:rPr lang="en-US" altLang="en-US" sz="4000" smtClean="0">
                <a:solidFill>
                  <a:srgbClr val="7030A0"/>
                </a:solidFill>
                <a:sym typeface="Symbol" pitchFamily="18" charset="2"/>
              </a:rPr>
              <a:t></a:t>
            </a:r>
            <a:r>
              <a:rPr lang="en-US" altLang="en-US" smtClean="0">
                <a:solidFill>
                  <a:srgbClr val="7030A0"/>
                </a:solidFill>
                <a:sym typeface="Symbol" pitchFamily="18" charset="2"/>
              </a:rPr>
              <a:t> </a:t>
            </a:r>
            <a:r>
              <a:rPr lang="en-US" altLang="en-US" smtClean="0">
                <a:sym typeface="Symbol" pitchFamily="18" charset="2"/>
              </a:rPr>
              <a:t>also known as expected outcome/value/center</a:t>
            </a:r>
            <a:endParaRPr lang="en-US" altLang="en-US" smtClean="0">
              <a:solidFill>
                <a:schemeClr val="accent2"/>
              </a:solidFill>
            </a:endParaRPr>
          </a:p>
          <a:p>
            <a:pPr marL="609600" indent="-609600" eaLnBrk="1" hangingPunct="1">
              <a:buFontTx/>
              <a:buAutoNum type="arabicParenR"/>
            </a:pPr>
            <a:r>
              <a:rPr lang="en-US" altLang="en-US" smtClean="0">
                <a:solidFill>
                  <a:srgbClr val="7030A0"/>
                </a:solidFill>
              </a:rPr>
              <a:t>Population standard deviation, </a:t>
            </a:r>
            <a:r>
              <a:rPr lang="en-US" altLang="en-US" sz="4000" smtClean="0">
                <a:solidFill>
                  <a:srgbClr val="7030A0"/>
                </a:solidFill>
                <a:sym typeface="Symbol" pitchFamily="18" charset="2"/>
              </a:rPr>
              <a:t></a:t>
            </a:r>
            <a:endParaRPr lang="en-US" altLang="en-US" sz="4000" smtClean="0">
              <a:solidFill>
                <a:srgbClr val="7030A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en-US" altLang="en-US" smtClean="0"/>
              <a:t>Then follow the formula.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181600" y="4298950"/>
          <a:ext cx="3962400" cy="255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4" imgW="609336" imgH="393529" progId="Equation.3">
                  <p:embed/>
                </p:oleObj>
              </mc:Choice>
              <mc:Fallback>
                <p:oleObj name="Equation" r:id="rId4" imgW="609336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298950"/>
                        <a:ext cx="3962400" cy="255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smtClean="0"/>
              <a:t>  Analyzing the data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7696200" cy="28590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6600"/>
                </a:solidFill>
              </a:rPr>
              <a:t>Suppose SAT scores among college students are normally distributed with a mean of 500 and a standard deviation of 100. If a student scores a 700, what would be her </a:t>
            </a:r>
            <a:r>
              <a:rPr lang="en-US" altLang="en-US" b="1" i="1" dirty="0" smtClean="0">
                <a:solidFill>
                  <a:srgbClr val="006600"/>
                </a:solidFill>
                <a:latin typeface="Times New Roman" pitchFamily="18" charset="0"/>
              </a:rPr>
              <a:t>z</a:t>
            </a:r>
            <a:r>
              <a:rPr lang="en-US" altLang="en-US" dirty="0" smtClean="0">
                <a:solidFill>
                  <a:srgbClr val="006600"/>
                </a:solidFill>
              </a:rPr>
              <a:t>-score?</a:t>
            </a:r>
            <a:endParaRPr lang="en-US" altLang="en-US" sz="2800" dirty="0" smtClean="0">
              <a:solidFill>
                <a:srgbClr val="006600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dirty="0" smtClean="0">
              <a:solidFill>
                <a:srgbClr val="006600"/>
              </a:solidFill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050925" y="6203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503630"/>
              </p:ext>
            </p:extLst>
          </p:nvPr>
        </p:nvGraphicFramePr>
        <p:xfrm>
          <a:off x="4572000" y="4114800"/>
          <a:ext cx="3962400" cy="255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3" imgW="609336" imgH="393529" progId="Equation.3">
                  <p:embed/>
                </p:oleObj>
              </mc:Choice>
              <mc:Fallback>
                <p:oleObj name="Equation" r:id="rId3" imgW="609336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114800"/>
                        <a:ext cx="3962400" cy="255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 smtClean="0"/>
              <a:t>  Analyzing the Data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882270" cy="1411288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smtClean="0">
                <a:solidFill>
                  <a:srgbClr val="006600"/>
                </a:solidFill>
              </a:rPr>
              <a:t>Suppose SAT scores among college students are normally distributed with a mean of 500 and a standard deviation of 100. If a student scores a 700, what would be her </a:t>
            </a:r>
            <a:r>
              <a:rPr lang="en-US" altLang="en-US" sz="2400" b="1" i="1" dirty="0" smtClean="0">
                <a:solidFill>
                  <a:srgbClr val="006600"/>
                </a:solidFill>
                <a:latin typeface="Times New Roman" pitchFamily="18" charset="0"/>
              </a:rPr>
              <a:t>z</a:t>
            </a:r>
            <a:r>
              <a:rPr lang="en-US" altLang="en-US" sz="2400" dirty="0" smtClean="0">
                <a:solidFill>
                  <a:srgbClr val="006600"/>
                </a:solidFill>
              </a:rPr>
              <a:t>-score?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 smtClean="0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050925" y="6203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graphicFrame>
        <p:nvGraphicFramePr>
          <p:cNvPr id="53256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2743200" y="3505200"/>
          <a:ext cx="3084513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1117115" imgH="393529" progId="Equation.DSMT4">
                  <p:embed/>
                </p:oleObj>
              </mc:Choice>
              <mc:Fallback>
                <p:oleObj name="Equation" r:id="rId3" imgW="1117115" imgH="393529" progId="Equation.DSMT4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05200"/>
                        <a:ext cx="3084513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1447800" y="4572000"/>
            <a:ext cx="7315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600" dirty="0"/>
              <a:t>Her </a:t>
            </a:r>
            <a:r>
              <a:rPr lang="en-US" altLang="en-US" sz="3600" b="1" i="1" dirty="0">
                <a:latin typeface="Times New Roman" pitchFamily="18" charset="0"/>
              </a:rPr>
              <a:t>z</a:t>
            </a:r>
            <a:r>
              <a:rPr lang="en-US" altLang="en-US" sz="3600" dirty="0"/>
              <a:t>-score would be 2 which means her score is two standard deviations above the mean.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smtClean="0"/>
              <a:t>Analyzing the data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en-US" smtClean="0"/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792480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3200">
                <a:solidFill>
                  <a:srgbClr val="006600"/>
                </a:solidFill>
              </a:rPr>
              <a:t> A set of math test scores has a mean of 70 and a standard deviation of 8. </a:t>
            </a:r>
          </a:p>
          <a:p>
            <a:endParaRPr lang="en-US" altLang="en-US" sz="2000">
              <a:solidFill>
                <a:srgbClr val="006600"/>
              </a:solidFill>
            </a:endParaRPr>
          </a:p>
          <a:p>
            <a:pPr>
              <a:buFontTx/>
              <a:buChar char="•"/>
            </a:pPr>
            <a:r>
              <a:rPr lang="en-US" altLang="en-US" sz="3200">
                <a:solidFill>
                  <a:srgbClr val="006600"/>
                </a:solidFill>
              </a:rPr>
              <a:t> A set of English test scores has a mean of 74 and a standard deviation of 16.</a:t>
            </a:r>
            <a:r>
              <a:rPr lang="en-US" altLang="en-US" sz="3600">
                <a:solidFill>
                  <a:srgbClr val="006600"/>
                </a:solidFill>
              </a:rPr>
              <a:t> </a:t>
            </a:r>
          </a:p>
          <a:p>
            <a:endParaRPr lang="en-US" altLang="en-US">
              <a:solidFill>
                <a:srgbClr val="006600"/>
              </a:solidFill>
            </a:endParaRPr>
          </a:p>
          <a:p>
            <a:r>
              <a:rPr lang="en-US" altLang="en-US" sz="3600">
                <a:solidFill>
                  <a:srgbClr val="006600"/>
                </a:solidFill>
              </a:rPr>
              <a:t>For which test would a score of 78 have a higher standing?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792162"/>
          </a:xfrm>
        </p:spPr>
        <p:txBody>
          <a:bodyPr/>
          <a:lstStyle/>
          <a:p>
            <a:r>
              <a:rPr lang="en-US" altLang="en-US" sz="3200" b="1" smtClean="0">
                <a:solidFill>
                  <a:srgbClr val="3838C8"/>
                </a:solidFill>
              </a:rPr>
              <a:t>Analyzing the data</a:t>
            </a:r>
          </a:p>
        </p:txBody>
      </p:sp>
      <p:graphicFrame>
        <p:nvGraphicFramePr>
          <p:cNvPr id="55302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52400" y="2849563"/>
          <a:ext cx="41148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1586811" imgH="393529" progId="Equation.DSMT4">
                  <p:embed/>
                </p:oleObj>
              </mc:Choice>
              <mc:Fallback>
                <p:oleObj name="Equation" r:id="rId3" imgW="1586811" imgH="393529" progId="Equation.DSMT4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49563"/>
                        <a:ext cx="4114800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38200" y="2082463"/>
            <a:ext cx="69976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000" dirty="0"/>
              <a:t>To solve:  Find the </a:t>
            </a:r>
            <a:r>
              <a:rPr lang="en-US" altLang="en-US" sz="3000" b="1" i="1" dirty="0">
                <a:latin typeface="Times New Roman" pitchFamily="18" charset="0"/>
              </a:rPr>
              <a:t>z</a:t>
            </a:r>
            <a:r>
              <a:rPr lang="en-US" altLang="en-US" sz="3000" dirty="0"/>
              <a:t>-score for each test</a:t>
            </a:r>
            <a:r>
              <a:rPr lang="en-US" altLang="en-US" sz="3200" dirty="0"/>
              <a:t>.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868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rgbClr val="006600"/>
                </a:solidFill>
              </a:rPr>
              <a:t>A set of math test scores has a mean of 70 and a standard deviation of 8. </a:t>
            </a:r>
          </a:p>
          <a:p>
            <a:r>
              <a:rPr lang="en-US" altLang="en-US" sz="2000" dirty="0">
                <a:solidFill>
                  <a:srgbClr val="006600"/>
                </a:solidFill>
              </a:rPr>
              <a:t>A set of English test scores has a mean of 74 and a standard deviation of 16. </a:t>
            </a:r>
            <a:r>
              <a:rPr lang="en-US" altLang="en-US" sz="2000" dirty="0" smtClean="0">
                <a:solidFill>
                  <a:srgbClr val="006600"/>
                </a:solidFill>
              </a:rPr>
              <a:t>For </a:t>
            </a:r>
            <a:r>
              <a:rPr lang="en-US" altLang="en-US" sz="2000" dirty="0">
                <a:solidFill>
                  <a:srgbClr val="006600"/>
                </a:solidFill>
              </a:rPr>
              <a:t>which test would a score of 78 have a higher standing?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609600" y="4724400"/>
            <a:ext cx="8077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dirty="0"/>
              <a:t>The </a:t>
            </a:r>
            <a:r>
              <a:rPr lang="en-US" altLang="en-US" sz="2800" b="1" dirty="0"/>
              <a:t>math score </a:t>
            </a:r>
            <a:r>
              <a:rPr lang="en-US" altLang="en-US" sz="2800" dirty="0"/>
              <a:t>would have the </a:t>
            </a:r>
            <a:r>
              <a:rPr lang="en-US" altLang="en-US" sz="2800" dirty="0" smtClean="0"/>
              <a:t>higher </a:t>
            </a:r>
            <a:r>
              <a:rPr lang="en-US" altLang="en-US" sz="2800" dirty="0"/>
              <a:t>standing since it is 1 standard deviation above the mean while the English score is only .25 standard deviation above the mean.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05200" y="3886200"/>
                <a:ext cx="5105400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ambria" panose="02040503050406030204" pitchFamily="18" charset="0"/>
                  </a:rPr>
                  <a:t>English </a:t>
                </a:r>
                <a:r>
                  <a:rPr lang="en-US" sz="2800" b="1" i="1" dirty="0" smtClean="0">
                    <a:latin typeface="Cambria" panose="02040503050406030204" pitchFamily="18" charset="0"/>
                  </a:rPr>
                  <a:t>z</a:t>
                </a:r>
                <a:r>
                  <a:rPr lang="en-US" sz="2800" dirty="0" smtClean="0">
                    <a:latin typeface="Cambria" panose="02040503050406030204" pitchFamily="18" charset="0"/>
                  </a:rPr>
                  <a:t>-score</a:t>
                </a:r>
                <a:r>
                  <a:rPr lang="en-US" dirty="0" smtClean="0">
                    <a:latin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78 −74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 .25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886200"/>
                <a:ext cx="5105400" cy="791820"/>
              </a:xfrm>
              <a:prstGeom prst="rect">
                <a:avLst/>
              </a:prstGeom>
              <a:blipFill rotWithShape="1">
                <a:blip r:embed="rId5"/>
                <a:stretch>
                  <a:fillRect l="-2387" b="-4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8" cy="1462088"/>
          </a:xfrm>
        </p:spPr>
        <p:txBody>
          <a:bodyPr/>
          <a:lstStyle/>
          <a:p>
            <a:pPr algn="ctr"/>
            <a:r>
              <a:rPr lang="en-US" altLang="en-US" sz="3200" b="1" smtClean="0"/>
              <a:t>Analyzing the data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724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en-US" smtClean="0"/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62000" y="2286000"/>
            <a:ext cx="7924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600">
                <a:solidFill>
                  <a:srgbClr val="006600"/>
                </a:solidFill>
              </a:rPr>
              <a:t>What will be the miles per gallon for a Toyota Camry when the average mpg is 23, it has a  </a:t>
            </a:r>
            <a:r>
              <a:rPr lang="en-US" altLang="en-US" sz="3600" b="1" i="1">
                <a:solidFill>
                  <a:srgbClr val="006600"/>
                </a:solidFill>
                <a:latin typeface="Times New Roman" pitchFamily="18" charset="0"/>
              </a:rPr>
              <a:t>z</a:t>
            </a:r>
            <a:r>
              <a:rPr lang="en-US" altLang="en-US" sz="3600">
                <a:solidFill>
                  <a:srgbClr val="006600"/>
                </a:solidFill>
              </a:rPr>
              <a:t> value of 1.5 and a standard deviation of 5?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smtClean="0"/>
              <a:t>Analyzing the data</a:t>
            </a: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914400" y="1752600"/>
            <a:ext cx="7924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dirty="0">
                <a:solidFill>
                  <a:srgbClr val="006600"/>
                </a:solidFill>
              </a:rPr>
              <a:t>What will be the miles per gallon for a Toyota Camry when the average mpg is 23, it has a </a:t>
            </a:r>
          </a:p>
          <a:p>
            <a:r>
              <a:rPr lang="en-US" altLang="en-US" sz="2800" dirty="0">
                <a:solidFill>
                  <a:srgbClr val="006600"/>
                </a:solidFill>
              </a:rPr>
              <a:t> </a:t>
            </a:r>
            <a:r>
              <a:rPr lang="en-US" altLang="en-US" sz="2800" b="1" i="1" dirty="0">
                <a:solidFill>
                  <a:srgbClr val="006600"/>
                </a:solidFill>
                <a:latin typeface="Times New Roman" pitchFamily="18" charset="0"/>
              </a:rPr>
              <a:t>z</a:t>
            </a:r>
            <a:r>
              <a:rPr lang="en-US" altLang="en-US" sz="2800" dirty="0">
                <a:solidFill>
                  <a:srgbClr val="006600"/>
                </a:solidFill>
              </a:rPr>
              <a:t> score of 1.5 and a standard deviation of </a:t>
            </a:r>
            <a:r>
              <a:rPr lang="en-US" altLang="en-US" sz="2800" dirty="0" smtClean="0">
                <a:solidFill>
                  <a:srgbClr val="006600"/>
                </a:solidFill>
              </a:rPr>
              <a:t>5?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990600" y="51054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3200" dirty="0"/>
              <a:t>The Toyota Camry would be </a:t>
            </a:r>
            <a:endParaRPr lang="en-US" altLang="en-US" sz="3200" dirty="0" smtClean="0"/>
          </a:p>
          <a:p>
            <a:pPr algn="ctr"/>
            <a:r>
              <a:rPr lang="en-US" altLang="en-US" sz="3200" dirty="0" smtClean="0"/>
              <a:t>expected </a:t>
            </a:r>
            <a:r>
              <a:rPr lang="en-US" altLang="en-US" sz="3200" dirty="0"/>
              <a:t>to </a:t>
            </a:r>
            <a:r>
              <a:rPr lang="en-US" altLang="en-US" sz="3200" dirty="0" smtClean="0"/>
              <a:t>get 30.5 mpg. </a:t>
            </a:r>
            <a:endParaRPr lang="en-US" altLang="en-US" sz="3200" dirty="0"/>
          </a:p>
        </p:txBody>
      </p:sp>
      <p:graphicFrame>
        <p:nvGraphicFramePr>
          <p:cNvPr id="61448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02338" y="3068638"/>
          <a:ext cx="17526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3" imgW="634725" imgH="393529" progId="Equation.DSMT4">
                  <p:embed/>
                </p:oleObj>
              </mc:Choice>
              <mc:Fallback>
                <p:oleObj name="Equation" r:id="rId3" imgW="634725" imgH="393529" progId="Equation.DSMT4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2338" y="3068638"/>
                        <a:ext cx="1752600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896938" y="3373438"/>
            <a:ext cx="50403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/>
              <a:t>Using the formula for </a:t>
            </a:r>
            <a:r>
              <a:rPr lang="en-US" altLang="en-US" sz="2800" b="1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en-US" sz="2800"/>
              <a:t>-scores: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590800" y="4191000"/>
                <a:ext cx="4572000" cy="7918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i="1" dirty="0" smtClean="0">
                    <a:latin typeface="Cambria" panose="02040503050406030204" pitchFamily="18" charset="0"/>
                  </a:rPr>
                  <a:t>1.5</a:t>
                </a:r>
                <a:r>
                  <a:rPr lang="en-US" sz="3200" dirty="0" smtClean="0">
                    <a:latin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i="1">
                            <a:latin typeface="Cambria Math"/>
                          </a:rPr>
                          <m:t> 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23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30.5 </m:t>
                    </m:r>
                    <m:r>
                      <a:rPr lang="en-US" sz="3200" b="0" i="1" smtClean="0">
                        <a:latin typeface="Cambria Math"/>
                      </a:rPr>
                      <m:t>𝑚𝑝𝑔</m:t>
                    </m:r>
                    <m:r>
                      <a:rPr lang="en-US" sz="3200" i="1">
                        <a:latin typeface="Cambria Math"/>
                      </a:rPr>
                      <m:t> 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191000"/>
                <a:ext cx="4572000" cy="791820"/>
              </a:xfrm>
              <a:prstGeom prst="rect">
                <a:avLst/>
              </a:prstGeom>
              <a:blipFill rotWithShape="1">
                <a:blip r:embed="rId5"/>
                <a:stretch>
                  <a:fillRect l="-3333" b="-10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4" grpId="0"/>
      <p:bldP spid="614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3962400" cy="1295400"/>
          </a:xfrm>
        </p:spPr>
        <p:txBody>
          <a:bodyPr lIns="90487" tIns="44450" rIns="90487" bIns="44450" anchor="ctr"/>
          <a:lstStyle/>
          <a:p>
            <a:pPr eaLnBrk="1" hangingPunct="1"/>
            <a:r>
              <a:rPr lang="en-US" altLang="en-US" sz="5400" b="1" smtClean="0">
                <a:latin typeface="Comic Sans MS" pitchFamily="66" charset="0"/>
              </a:rPr>
              <a:t>Objectives</a:t>
            </a:r>
            <a:endParaRPr lang="en-US" altLang="en-US" sz="4000" smtClean="0">
              <a:latin typeface="Comic Sans MS" pitchFamily="66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54038" y="2257425"/>
            <a:ext cx="8382000" cy="3524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7" tIns="44450" rIns="90487" bIns="44450" anchor="ctr">
            <a:spAutoFit/>
          </a:bodyPr>
          <a:lstStyle/>
          <a:p>
            <a:pPr marL="627063" indent="-627063" eaLnBrk="0" hangingPunct="0">
              <a:spcBef>
                <a:spcPct val="20000"/>
              </a:spcBef>
              <a:tabLst>
                <a:tab pos="5254625" algn="l"/>
              </a:tabLst>
              <a:defRPr/>
            </a:pPr>
            <a:r>
              <a:rPr lang="en-US" altLang="en-US" sz="400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  <a:latin typeface="Arial Rounded MT Bold" panose="020F0704030504030204" pitchFamily="34" charset="0"/>
                <a:cs typeface="+mn-cs"/>
              </a:rPr>
              <a:t>By the end of Day 2 you will be able to: </a:t>
            </a:r>
          </a:p>
          <a:p>
            <a:pPr marL="627063" indent="-627063" eaLnBrk="0" hangingPunct="0">
              <a:spcBef>
                <a:spcPct val="20000"/>
              </a:spcBef>
              <a:tabLst>
                <a:tab pos="5254625" algn="l"/>
              </a:tabLst>
              <a:defRPr/>
            </a:pPr>
            <a:endParaRPr lang="en-US" altLang="en-US" sz="2000" b="1" dirty="0">
              <a:solidFill>
                <a:srgbClr val="000000"/>
              </a:solidFill>
              <a:latin typeface="Arial Rounded MT Bold" panose="020F0704030504030204" pitchFamily="34" charset="0"/>
              <a:cs typeface="+mn-cs"/>
            </a:endParaRPr>
          </a:p>
          <a:p>
            <a:pPr marL="627063" indent="-627063" eaLnBrk="0" hangingPunct="0">
              <a:spcBef>
                <a:spcPct val="20000"/>
              </a:spcBef>
              <a:buFont typeface="Wingdings" pitchFamily="2" charset="2"/>
              <a:buChar char="v"/>
              <a:tabLst>
                <a:tab pos="5254625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latin typeface="Arial Rounded MT Bold" panose="020F0704030504030204" pitchFamily="34" charset="0"/>
                <a:cs typeface="+mn-cs"/>
              </a:rPr>
              <a:t> identify properties of normal distribution</a:t>
            </a:r>
          </a:p>
          <a:p>
            <a:pPr marL="627063" indent="-627063" eaLnBrk="0" hangingPunct="0">
              <a:spcBef>
                <a:spcPct val="20000"/>
              </a:spcBef>
              <a:buFont typeface="Wingdings" pitchFamily="2" charset="2"/>
              <a:buChar char="v"/>
              <a:tabLst>
                <a:tab pos="5254625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latin typeface="Arial Rounded MT Bold" panose="020F0704030504030204" pitchFamily="34" charset="0"/>
                <a:cs typeface="+mn-cs"/>
              </a:rPr>
              <a:t> apply mean, standard deviation, and </a:t>
            </a:r>
            <a:r>
              <a:rPr lang="en-US" altLang="en-US" sz="2000" b="1" i="1" dirty="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8" charset="0"/>
              </a:rPr>
              <a:t>z</a:t>
            </a:r>
            <a:r>
              <a:rPr lang="en-US" altLang="en-US" sz="2000" b="1" dirty="0">
                <a:solidFill>
                  <a:srgbClr val="000000"/>
                </a:solidFill>
                <a:latin typeface="Arial Rounded MT Bold" panose="020F0704030504030204" pitchFamily="34" charset="0"/>
                <a:cs typeface="+mn-cs"/>
              </a:rPr>
              <a:t>-scores to the normal distribution graph</a:t>
            </a:r>
          </a:p>
          <a:p>
            <a:pPr marL="627063" indent="-627063" eaLnBrk="0" hangingPunct="0">
              <a:spcBef>
                <a:spcPct val="20000"/>
              </a:spcBef>
              <a:buFont typeface="Wingdings" pitchFamily="2" charset="2"/>
              <a:buChar char="v"/>
              <a:tabLst>
                <a:tab pos="5254625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latin typeface="Arial Rounded MT Bold" panose="020F0704030504030204" pitchFamily="34" charset="0"/>
                <a:cs typeface="+mn-cs"/>
              </a:rPr>
              <a:t> determine probabilities based on </a:t>
            </a:r>
            <a:r>
              <a:rPr lang="en-US" altLang="en-US" sz="2000" b="1" i="1" dirty="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8" charset="0"/>
              </a:rPr>
              <a:t>z</a:t>
            </a:r>
            <a:r>
              <a:rPr lang="en-US" altLang="en-US" sz="2000" b="1" dirty="0">
                <a:solidFill>
                  <a:srgbClr val="000000"/>
                </a:solidFill>
                <a:latin typeface="Arial Rounded MT Bold" panose="020F0704030504030204" pitchFamily="34" charset="0"/>
                <a:cs typeface="+mn-cs"/>
              </a:rPr>
              <a:t>-scores                      </a:t>
            </a:r>
          </a:p>
          <a:p>
            <a:pPr eaLnBrk="0" hangingPunct="0">
              <a:spcBef>
                <a:spcPct val="20000"/>
              </a:spcBef>
              <a:tabLst>
                <a:tab pos="5254625" algn="l"/>
              </a:tabLst>
              <a:defRPr/>
            </a:pPr>
            <a:endParaRPr lang="en-US" altLang="en-US" sz="28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 eaLnBrk="0" hangingPunct="0">
              <a:spcBef>
                <a:spcPct val="20000"/>
              </a:spcBef>
              <a:tabLst>
                <a:tab pos="5254625" algn="l"/>
              </a:tabLst>
              <a:defRPr/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                           </a:t>
            </a:r>
            <a:endParaRPr lang="en-US" altLang="en-US" sz="1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ctrTitle"/>
          </p:nvPr>
        </p:nvSpPr>
        <p:spPr>
          <a:xfrm>
            <a:off x="990600" y="1676400"/>
            <a:ext cx="6934200" cy="1462088"/>
          </a:xfrm>
        </p:spPr>
        <p:txBody>
          <a:bodyPr/>
          <a:lstStyle/>
          <a:p>
            <a:pPr algn="ctr"/>
            <a:r>
              <a:rPr lang="en-US" altLang="en-US" b="1" dirty="0" smtClean="0"/>
              <a:t>HOMEWORK!</a:t>
            </a:r>
          </a:p>
        </p:txBody>
      </p:sp>
      <p:sp>
        <p:nvSpPr>
          <p:cNvPr id="37891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5400" b="1" smtClean="0"/>
              <a:t>U1 </a:t>
            </a:r>
            <a:r>
              <a:rPr lang="en-US" altLang="en-US" sz="5400" b="1" dirty="0" smtClean="0"/>
              <a:t>Day 1 HW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latin typeface="Comic Sans MS" pitchFamily="66" charset="0"/>
              </a:rPr>
              <a:t>Normal Distribution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57400"/>
            <a:ext cx="8991600" cy="1600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 smtClean="0">
                <a:latin typeface="Comic Sans MS" pitchFamily="66" charset="0"/>
              </a:rPr>
              <a:t>A normal distribution curve is 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symmetrical</a:t>
            </a:r>
            <a:r>
              <a:rPr lang="en-US" altLang="en-US" dirty="0" smtClean="0">
                <a:latin typeface="Comic Sans MS" pitchFamily="66" charset="0"/>
              </a:rPr>
              <a:t>, bell-shaped curve defined by the 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mean</a:t>
            </a:r>
            <a:r>
              <a:rPr lang="en-US" altLang="en-US" dirty="0" smtClean="0">
                <a:latin typeface="Comic Sans MS" pitchFamily="66" charset="0"/>
              </a:rPr>
              <a:t> and 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standard deviation </a:t>
            </a:r>
            <a:r>
              <a:rPr lang="en-US" altLang="en-US" dirty="0" smtClean="0">
                <a:latin typeface="Comic Sans MS" pitchFamily="66" charset="0"/>
              </a:rPr>
              <a:t>of a data set.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" y="3581400"/>
            <a:ext cx="8915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dirty="0">
                <a:latin typeface="Comic Sans MS" pitchFamily="66" charset="0"/>
              </a:rPr>
              <a:t>The normal curve is a </a:t>
            </a:r>
            <a:r>
              <a:rPr lang="en-US" altLang="en-US" sz="3200" b="1" dirty="0">
                <a:solidFill>
                  <a:srgbClr val="FF0000"/>
                </a:solidFill>
                <a:latin typeface="Comic Sans MS" pitchFamily="66" charset="0"/>
              </a:rPr>
              <a:t>probability</a:t>
            </a:r>
            <a:r>
              <a:rPr lang="en-US" altLang="en-US" sz="3200" dirty="0">
                <a:latin typeface="Comic Sans MS" pitchFamily="66" charset="0"/>
              </a:rPr>
              <a:t> distribution with a total area under the curve of </a:t>
            </a:r>
            <a:r>
              <a:rPr lang="en-US" altLang="en-US" sz="32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altLang="en-US" sz="3200" dirty="0">
                <a:latin typeface="Comic Sans MS" pitchFamily="66" charset="0"/>
              </a:rPr>
              <a:t>. </a:t>
            </a: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659313"/>
            <a:ext cx="30480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do we care about the Normal Curve???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Normal curves provide good descriptions of real data!!</a:t>
            </a:r>
          </a:p>
          <a:p>
            <a:pPr lvl="1" eaLnBrk="1" hangingPunct="1"/>
            <a:r>
              <a:rPr lang="en-US" altLang="en-US" smtClean="0"/>
              <a:t>test scores (SATs, GREs, IQs)</a:t>
            </a:r>
          </a:p>
          <a:p>
            <a:pPr lvl="1" eaLnBrk="1" hangingPunct="1"/>
            <a:r>
              <a:rPr lang="en-US" altLang="en-US" smtClean="0"/>
              <a:t>biological measurements (heights, fevers, weights) </a:t>
            </a:r>
          </a:p>
          <a:p>
            <a:pPr lvl="1" eaLnBrk="1" hangingPunct="1"/>
            <a:r>
              <a:rPr lang="en-US" altLang="en-US" smtClean="0"/>
              <a:t>Anything with a repeated measure (gas mileage!)</a:t>
            </a:r>
          </a:p>
          <a:p>
            <a:pPr lvl="1" eaLnBrk="1" hangingPunct="1"/>
            <a:r>
              <a:rPr lang="en-US" altLang="en-US" smtClean="0"/>
              <a:t>also approximate chance outcomes like tossing coins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r>
              <a:rPr lang="en-US" altLang="en-US" dirty="0" smtClean="0"/>
              <a:t>Normal Distribution Curve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2935287"/>
          </a:xfrm>
        </p:spPr>
        <p:txBody>
          <a:bodyPr/>
          <a:lstStyle/>
          <a:p>
            <a:r>
              <a:rPr lang="en-US" altLang="en-US" sz="2400" dirty="0" smtClean="0"/>
              <a:t>All you need to know is the mean and the standard deviation!!!  </a:t>
            </a:r>
          </a:p>
          <a:p>
            <a:pPr lvl="1"/>
            <a:r>
              <a:rPr lang="en-US" altLang="en-US" sz="2400" dirty="0" smtClean="0"/>
              <a:t>µ  (Greek mu) and represents the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mean</a:t>
            </a:r>
          </a:p>
          <a:p>
            <a:pPr lvl="1"/>
            <a:r>
              <a:rPr lang="en-US" altLang="en-US" sz="2400" dirty="0" smtClean="0"/>
              <a:t>σ (Greek sigma) and represents the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standard deviation </a:t>
            </a:r>
            <a:r>
              <a:rPr lang="en-US" altLang="en-US" sz="2400" dirty="0" smtClean="0"/>
              <a:t>(typical amount the data varies from the mean)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724400"/>
            <a:ext cx="6791903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does a population that is normally distributed look like?</a:t>
            </a:r>
          </a:p>
        </p:txBody>
      </p:sp>
      <p:pic>
        <p:nvPicPr>
          <p:cNvPr id="70661" name="Picture 5" descr="norma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600200"/>
            <a:ext cx="6665913" cy="4295775"/>
          </a:xfrm>
          <a:noFill/>
        </p:spPr>
      </p:pic>
      <p:sp>
        <p:nvSpPr>
          <p:cNvPr id="27652" name="Text Box 7"/>
          <p:cNvSpPr txBox="1">
            <a:spLocks noChangeArrowheads="1"/>
          </p:cNvSpPr>
          <p:nvPr/>
        </p:nvSpPr>
        <p:spPr bwMode="auto">
          <a:xfrm>
            <a:off x="7772400" y="4648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X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4267200" y="49530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Arial" charset="0"/>
              </a:rPr>
              <a:t>80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3048000" y="15240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  <a:sym typeface="Symbol" pitchFamily="18" charset="2"/>
              </a:rPr>
              <a:t> = 80 and   = 10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5181600" y="4953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90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6019800" y="4953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100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6858000" y="4953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110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3429000" y="4953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70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2514600" y="4953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60</a:t>
            </a: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1600200" y="4953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50</a:t>
            </a:r>
          </a:p>
        </p:txBody>
      </p:sp>
      <p:sp>
        <p:nvSpPr>
          <p:cNvPr id="27661" name="TextBox 1"/>
          <p:cNvSpPr txBox="1">
            <a:spLocks noChangeArrowheads="1"/>
          </p:cNvSpPr>
          <p:nvPr/>
        </p:nvSpPr>
        <p:spPr bwMode="auto">
          <a:xfrm>
            <a:off x="5740400" y="2133600"/>
            <a:ext cx="3403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This is saying that our</a:t>
            </a:r>
          </a:p>
          <a:p>
            <a:pPr algn="ctr"/>
            <a:r>
              <a:rPr lang="en-US" altLang="en-US"/>
              <a:t>data has a mean of 80 </a:t>
            </a:r>
          </a:p>
          <a:p>
            <a:pPr algn="ctr"/>
            <a:r>
              <a:rPr lang="en-US" altLang="en-US"/>
              <a:t>and a standard deviation of 10!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5627338"/>
            <a:ext cx="8534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Always draw 3 standard deviations below and above the mean!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4" grpId="0"/>
      <p:bldP spid="70665" grpId="0"/>
      <p:bldP spid="70666" grpId="0"/>
      <p:bldP spid="70667" grpId="0"/>
      <p:bldP spid="70668" grpId="0"/>
      <p:bldP spid="70669" grpId="0"/>
      <p:bldP spid="70670" grpId="0"/>
      <p:bldP spid="706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The Empirical rule </a:t>
            </a:r>
            <a:br>
              <a:rPr lang="en-US" altLang="en-US" sz="4000" b="1" smtClean="0"/>
            </a:br>
            <a:r>
              <a:rPr lang="en-US" altLang="en-US" sz="4000" b="1" smtClean="0"/>
              <a:t>(68-95-99.7 rule)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	In the normal dist. with mean μ and standard deviation σ.</a:t>
            </a:r>
          </a:p>
          <a:p>
            <a:pPr eaLnBrk="1" hangingPunct="1"/>
            <a:r>
              <a:rPr lang="en-US" altLang="en-US" smtClean="0">
                <a:solidFill>
                  <a:srgbClr val="7030A0"/>
                </a:solidFill>
              </a:rPr>
              <a:t>68% </a:t>
            </a:r>
            <a:r>
              <a:rPr lang="en-US" altLang="en-US" smtClean="0"/>
              <a:t>of the observations fall within      of the mean.</a:t>
            </a:r>
          </a:p>
          <a:p>
            <a:pPr eaLnBrk="1" hangingPunct="1"/>
            <a:r>
              <a:rPr lang="en-US" altLang="en-US" smtClean="0">
                <a:solidFill>
                  <a:srgbClr val="7030A0"/>
                </a:solidFill>
              </a:rPr>
              <a:t>95% </a:t>
            </a:r>
            <a:r>
              <a:rPr lang="en-US" altLang="en-US" smtClean="0"/>
              <a:t>of the observations fall within      of the mean.</a:t>
            </a:r>
          </a:p>
          <a:p>
            <a:pPr eaLnBrk="1" hangingPunct="1"/>
            <a:r>
              <a:rPr lang="en-US" altLang="en-US" smtClean="0">
                <a:solidFill>
                  <a:srgbClr val="7030A0"/>
                </a:solidFill>
              </a:rPr>
              <a:t>99.7% </a:t>
            </a:r>
            <a:r>
              <a:rPr lang="en-US" altLang="en-US" smtClean="0"/>
              <a:t>of the observations fall within      of the mean.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924800" y="3048000"/>
            <a:ext cx="66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7030A0"/>
                </a:solidFill>
                <a:latin typeface="Arial" charset="0"/>
              </a:rPr>
              <a:t>1</a:t>
            </a:r>
            <a:r>
              <a:rPr lang="el-GR" altLang="en-US" sz="3200">
                <a:solidFill>
                  <a:srgbClr val="7030A0"/>
                </a:solidFill>
                <a:latin typeface="Arial" charset="0"/>
              </a:rPr>
              <a:t>σ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945438" y="4024313"/>
            <a:ext cx="76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7030A0"/>
                </a:solidFill>
                <a:latin typeface="Arial" charset="0"/>
              </a:rPr>
              <a:t>2</a:t>
            </a:r>
            <a:r>
              <a:rPr lang="el-GR" altLang="en-US" sz="3200">
                <a:solidFill>
                  <a:srgbClr val="7030A0"/>
                </a:solidFill>
                <a:latin typeface="Arial" charset="0"/>
              </a:rPr>
              <a:t>σ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204200" y="52578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7030A0"/>
                </a:solidFill>
                <a:latin typeface="Arial" charset="0"/>
              </a:rPr>
              <a:t>3</a:t>
            </a:r>
            <a:r>
              <a:rPr lang="el-GR" altLang="en-US" sz="3200">
                <a:solidFill>
                  <a:srgbClr val="7030A0"/>
                </a:solidFill>
                <a:latin typeface="Arial" charset="0"/>
              </a:rPr>
              <a:t>σ</a:t>
            </a:r>
          </a:p>
        </p:txBody>
      </p:sp>
      <p:sp>
        <p:nvSpPr>
          <p:cNvPr id="2" name="Rectangle 1"/>
          <p:cNvSpPr/>
          <p:nvPr/>
        </p:nvSpPr>
        <p:spPr>
          <a:xfrm>
            <a:off x="6316928" y="533400"/>
            <a:ext cx="2587567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Memorize </a:t>
            </a:r>
          </a:p>
          <a:p>
            <a:pPr algn="ctr">
              <a:defRPr/>
            </a:pPr>
            <a:r>
              <a:rPr lang="en-US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these #s!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  <p:bldP spid="112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r>
              <a:rPr lang="en-US" altLang="en-US" dirty="0" smtClean="0"/>
              <a:t>The EMPIRICAL RULE!!!</a:t>
            </a:r>
          </a:p>
        </p:txBody>
      </p:sp>
      <p:pic>
        <p:nvPicPr>
          <p:cNvPr id="29699" name="Picture 9" descr="figure-02-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1447800"/>
            <a:ext cx="7196373" cy="4953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Back to our EXAMPLE</a:t>
            </a:r>
            <a:br>
              <a:rPr lang="en-US" altLang="en-US" smtClean="0"/>
            </a:br>
            <a:r>
              <a:rPr lang="en-US" altLang="en-US" smtClean="0"/>
              <a:t>Based on the Empirical Rule! </a:t>
            </a:r>
          </a:p>
        </p:txBody>
      </p:sp>
      <p:sp>
        <p:nvSpPr>
          <p:cNvPr id="26628" name="Content Placeholder 4"/>
          <p:cNvSpPr>
            <a:spLocks noGrp="1"/>
          </p:cNvSpPr>
          <p:nvPr>
            <p:ph sz="half" idx="2"/>
          </p:nvPr>
        </p:nvSpPr>
        <p:spPr>
          <a:xfrm>
            <a:off x="3886199" y="2017712"/>
            <a:ext cx="5237163" cy="4840287"/>
          </a:xfrm>
        </p:spPr>
        <p:txBody>
          <a:bodyPr/>
          <a:lstStyle/>
          <a:p>
            <a:r>
              <a:rPr lang="en-US" altLang="en-US" dirty="0" smtClean="0"/>
              <a:t>What percent of the data is above 80? 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r>
              <a:rPr lang="en-US" altLang="en-US" dirty="0" smtClean="0"/>
              <a:t>What percent of the data is below 90?</a:t>
            </a:r>
          </a:p>
          <a:p>
            <a:r>
              <a:rPr lang="en-US" altLang="en-US" dirty="0" smtClean="0"/>
              <a:t>What percent of the data is between 70 and 90?</a:t>
            </a:r>
          </a:p>
          <a:p>
            <a:r>
              <a:rPr lang="en-US" altLang="en-US" dirty="0" smtClean="0"/>
              <a:t>What percent of the data is below 50?</a:t>
            </a:r>
          </a:p>
          <a:p>
            <a:r>
              <a:rPr lang="en-US" altLang="en-US" dirty="0" smtClean="0"/>
              <a:t>What percent is between 50 and 60?</a:t>
            </a:r>
          </a:p>
        </p:txBody>
      </p:sp>
      <p:pic>
        <p:nvPicPr>
          <p:cNvPr id="3072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049463"/>
            <a:ext cx="3863975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269038" y="2576513"/>
            <a:ext cx="274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50%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80163" y="35052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50 + ½(68) = 84</a:t>
            </a:r>
            <a:r>
              <a:rPr lang="en-US" altLang="en-US" dirty="0">
                <a:solidFill>
                  <a:srgbClr val="FF0000"/>
                </a:solidFill>
              </a:rPr>
              <a:t>%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793038" y="4378325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68%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46813" y="53340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½(100-99.7) = 0.15</a:t>
            </a:r>
            <a:r>
              <a:rPr lang="en-US" altLang="en-US" dirty="0">
                <a:solidFill>
                  <a:srgbClr val="FF0000"/>
                </a:solidFill>
              </a:rPr>
              <a:t>%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943600" y="6278230"/>
            <a:ext cx="2743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½(99.7 - 95) =2.35</a:t>
            </a:r>
            <a:r>
              <a:rPr lang="en-US" altLang="en-US" dirty="0">
                <a:solidFill>
                  <a:srgbClr val="FF0000"/>
                </a:solidFill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884</Words>
  <Application>Microsoft Office PowerPoint</Application>
  <PresentationFormat>On-screen Show (4:3)</PresentationFormat>
  <Paragraphs>124</Paragraphs>
  <Slides>20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Arial Rounded MT Bold</vt:lpstr>
      <vt:lpstr>Calibri</vt:lpstr>
      <vt:lpstr>Cambria</vt:lpstr>
      <vt:lpstr>Cambria Math</vt:lpstr>
      <vt:lpstr>Comic Sans MS</vt:lpstr>
      <vt:lpstr>Symbol</vt:lpstr>
      <vt:lpstr>Tahoma</vt:lpstr>
      <vt:lpstr>Times New Roman</vt:lpstr>
      <vt:lpstr>Wingdings</vt:lpstr>
      <vt:lpstr>Blends</vt:lpstr>
      <vt:lpstr>Equation</vt:lpstr>
      <vt:lpstr>PowerPoint Presentation</vt:lpstr>
      <vt:lpstr>Objectives</vt:lpstr>
      <vt:lpstr>Normal Distribution Curve</vt:lpstr>
      <vt:lpstr>Why do we care about the Normal Curve???</vt:lpstr>
      <vt:lpstr>Normal Distribution Curve</vt:lpstr>
      <vt:lpstr>What does a population that is normally distributed look like?</vt:lpstr>
      <vt:lpstr>The Empirical rule  (68-95-99.7 rule)</vt:lpstr>
      <vt:lpstr>The EMPIRICAL RULE!!!</vt:lpstr>
      <vt:lpstr>Back to our EXAMPLE Based on the Empirical Rule! </vt:lpstr>
      <vt:lpstr>YOU TRY ~ EXAMPLE Scores on the Wechsler Adult intelligence Scale (WAIS, a standard IQ test) for the 20 to 34 age group are approximately normally distributed with µ=110 and standard deviation σ=25.   Use the EMPIRICAL rule to answer these questions…</vt:lpstr>
      <vt:lpstr> z-scores</vt:lpstr>
      <vt:lpstr> z-scores</vt:lpstr>
      <vt:lpstr>Standardized Z-Score</vt:lpstr>
      <vt:lpstr>  Analyzing the data</vt:lpstr>
      <vt:lpstr>  Analyzing the Data</vt:lpstr>
      <vt:lpstr>Analyzing the data</vt:lpstr>
      <vt:lpstr>Analyzing the data</vt:lpstr>
      <vt:lpstr>Analyzing the data </vt:lpstr>
      <vt:lpstr>Analyzing the data</vt:lpstr>
      <vt:lpstr>HOMEWORK!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</dc:title>
  <dc:creator>Peggy Hughes</dc:creator>
  <cp:lastModifiedBy>thavranek</cp:lastModifiedBy>
  <cp:revision>69</cp:revision>
  <dcterms:created xsi:type="dcterms:W3CDTF">2010-08-17T04:57:12Z</dcterms:created>
  <dcterms:modified xsi:type="dcterms:W3CDTF">2016-08-30T18:24:33Z</dcterms:modified>
</cp:coreProperties>
</file>